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1"/>
  </p:notesMasterIdLst>
  <p:sldIdLst>
    <p:sldId id="256" r:id="rId2"/>
    <p:sldId id="257" r:id="rId3"/>
    <p:sldId id="294" r:id="rId4"/>
    <p:sldId id="291" r:id="rId5"/>
    <p:sldId id="292" r:id="rId6"/>
    <p:sldId id="293" r:id="rId7"/>
    <p:sldId id="258" r:id="rId8"/>
    <p:sldId id="259" r:id="rId9"/>
    <p:sldId id="260"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9" r:id="rId32"/>
    <p:sldId id="261" r:id="rId33"/>
    <p:sldId id="283" r:id="rId34"/>
    <p:sldId id="284" r:id="rId35"/>
    <p:sldId id="285" r:id="rId36"/>
    <p:sldId id="286" r:id="rId37"/>
    <p:sldId id="287" r:id="rId38"/>
    <p:sldId id="290" r:id="rId39"/>
    <p:sldId id="288"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e5d3af21f4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e5d3af21f4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5d3af21f4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e5d3af21f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e5d3af21f4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e5d3af21f4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e5d3af21f4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e5d3af21f4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e5d3af21f4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e5d3af21f4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e5d3af21f4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e5d3af21f4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e5d3af21f4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e5d3af21f4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5d3af21f4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5d3af21f4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5d3af21f4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5d3af21f4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5d3af21f4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e5d3af21f4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e5d3af21f4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e5d3af21f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5d3af21f4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5d3af21f4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e5d3af21f4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e5d3af21f4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5d3af21f4_0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5d3af21f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e5d3af21f4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e5d3af21f4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e5d3af21f4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e5d3af21f4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e5d3af21f4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e5d3af21f4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e5d3af21f4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e5d3af21f4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e5d3af21f4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e5d3af21f4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5d3af21f4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5d3af21f4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e5d3af21f4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e5d3af21f4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e5d3af21f4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e5d3af21f4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e5d3af21f4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e5d3af21f4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5d3af21f4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5d3af21f4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e5d3af21f4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e5d3af21f4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e5d3af21f4_0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e5d3af21f4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e5d3af21f4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e5d3af21f4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e5d3af21f4_0_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e5d3af21f4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e5d3af21f4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e5d3af21f4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e5d3af21f4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e5d3af21f4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e5d3af21f4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e5d3af21f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e5d3af21f4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e5d3af21f4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a:p>
        </p:txBody>
      </p:sp>
      <p:sp>
        <p:nvSpPr>
          <p:cNvPr id="45" name="Google Shape;45;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onfluent.io/what-is-apache-kafka/"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https://www.confluent.io/blog/okay-store-data-apache-kafka/"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9.jpe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411175" y="644300"/>
            <a:ext cx="4160700" cy="2109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sz="9000"/>
              <a:t>KAFKA</a:t>
            </a:r>
            <a:endParaRPr sz="9000"/>
          </a:p>
        </p:txBody>
      </p:sp>
      <p:pic>
        <p:nvPicPr>
          <p:cNvPr id="63" name="Google Shape;63;p13"/>
          <p:cNvPicPr preferRelativeResize="0"/>
          <p:nvPr/>
        </p:nvPicPr>
        <p:blipFill>
          <a:blip r:embed="rId3">
            <a:alphaModFix/>
          </a:blip>
          <a:stretch>
            <a:fillRect/>
          </a:stretch>
        </p:blipFill>
        <p:spPr>
          <a:xfrm>
            <a:off x="6220250" y="446175"/>
            <a:ext cx="2616650" cy="2616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Introduction to Kafka</a:t>
            </a:r>
            <a:endParaRPr/>
          </a:p>
        </p:txBody>
      </p:sp>
      <p:sp>
        <p:nvSpPr>
          <p:cNvPr id="101" name="Google Shape;101;p19"/>
          <p:cNvSpPr txBox="1">
            <a:spLocks noGrp="1"/>
          </p:cNvSpPr>
          <p:nvPr>
            <p:ph type="body" idx="1"/>
          </p:nvPr>
        </p:nvSpPr>
        <p:spPr>
          <a:xfrm>
            <a:off x="311700" y="1468825"/>
            <a:ext cx="8520600" cy="3377100"/>
          </a:xfrm>
          <a:prstGeom prst="rect">
            <a:avLst/>
          </a:prstGeom>
        </p:spPr>
        <p:txBody>
          <a:bodyPr spcFirstLastPara="1" wrap="square" lIns="91425" tIns="91425" rIns="91425" bIns="91425" anchor="t" anchorCtr="0">
            <a:normAutofit fontScale="92500" lnSpcReduction="20000"/>
          </a:bodyPr>
          <a:lstStyle/>
          <a:p>
            <a:pPr marL="45720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uFill>
                  <a:noFill/>
                </a:uFill>
                <a:latin typeface="Bookman Old Style"/>
                <a:ea typeface="Bookman Old Style"/>
                <a:cs typeface="Bookman Old Style"/>
                <a:sym typeface="Bookman Old Style"/>
                <a:hlinkClick r:id="rId3">
                  <a:extLst>
                    <a:ext uri="{A12FA001-AC4F-418D-AE19-62706E023703}">
                      <ahyp:hlinkClr xmlns:ahyp="http://schemas.microsoft.com/office/drawing/2018/hyperlinkcolor" val="tx"/>
                    </a:ext>
                  </a:extLst>
                </a:hlinkClick>
              </a:rPr>
              <a:t>Apache Kafka</a:t>
            </a:r>
            <a:r>
              <a:rPr lang="en-GB" sz="1500">
                <a:solidFill>
                  <a:srgbClr val="000000"/>
                </a:solidFill>
                <a:latin typeface="Bookman Old Style"/>
                <a:ea typeface="Bookman Old Style"/>
                <a:cs typeface="Bookman Old Style"/>
                <a:sym typeface="Bookman Old Style"/>
              </a:rPr>
              <a:t> is an event streaming platform used to collect, process, store, and integrate data at scale. It has numerous use cases including distributed logging, stream processing, data integration, and pub/sub messaging.</a:t>
            </a:r>
            <a:endParaRPr sz="1500">
              <a:solidFill>
                <a:srgbClr val="000000"/>
              </a:solidFill>
              <a:latin typeface="Bookman Old Style"/>
              <a:ea typeface="Bookman Old Style"/>
              <a:cs typeface="Bookman Old Style"/>
              <a:sym typeface="Bookman Old Style"/>
            </a:endParaRPr>
          </a:p>
          <a:p>
            <a:pPr marL="45720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latin typeface="Bookman Old Style"/>
                <a:ea typeface="Bookman Old Style"/>
                <a:cs typeface="Bookman Old Style"/>
                <a:sym typeface="Bookman Old Style"/>
              </a:rPr>
              <a:t>In order to make complete sense of what Kafka does, we'll delve into what an "event streaming platform" is and how it works. </a:t>
            </a:r>
            <a:endParaRPr sz="1500">
              <a:solidFill>
                <a:srgbClr val="000000"/>
              </a:solidFill>
              <a:latin typeface="Bookman Old Style"/>
              <a:ea typeface="Bookman Old Style"/>
              <a:cs typeface="Bookman Old Style"/>
              <a:sym typeface="Bookman Old Style"/>
            </a:endParaRPr>
          </a:p>
          <a:p>
            <a:pPr marL="45720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latin typeface="Bookman Old Style"/>
                <a:ea typeface="Bookman Old Style"/>
                <a:cs typeface="Bookman Old Style"/>
                <a:sym typeface="Bookman Old Style"/>
              </a:rPr>
              <a:t>So before delving into Kafka architecture or its core components, let's discuss what an event is. </a:t>
            </a:r>
            <a:endParaRPr sz="1500">
              <a:solidFill>
                <a:srgbClr val="000000"/>
              </a:solidFill>
              <a:latin typeface="Bookman Old Style"/>
              <a:ea typeface="Bookman Old Style"/>
              <a:cs typeface="Bookman Old Style"/>
              <a:sym typeface="Bookman Old Style"/>
            </a:endParaRPr>
          </a:p>
          <a:p>
            <a:pPr marL="45720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latin typeface="Bookman Old Style"/>
                <a:ea typeface="Bookman Old Style"/>
                <a:cs typeface="Bookman Old Style"/>
                <a:sym typeface="Bookman Old Style"/>
              </a:rPr>
              <a:t>This will help explain how Kafka stores events, how to get events in and out of the system, and how to analyze event streams.</a:t>
            </a:r>
            <a:endParaRPr sz="1500">
              <a:solidFill>
                <a:srgbClr val="000000"/>
              </a:solidFill>
              <a:latin typeface="Bookman Old Style"/>
              <a:ea typeface="Bookman Old Style"/>
              <a:cs typeface="Bookman Old Style"/>
              <a:sym typeface="Bookman Old Style"/>
            </a:endParaRPr>
          </a:p>
        </p:txBody>
      </p:sp>
      <p:pic>
        <p:nvPicPr>
          <p:cNvPr id="102" name="Google Shape;102;p19"/>
          <p:cNvPicPr preferRelativeResize="0"/>
          <p:nvPr/>
        </p:nvPicPr>
        <p:blipFill>
          <a:blip r:embed="rId4">
            <a:alphaModFix/>
          </a:blip>
          <a:stretch>
            <a:fillRect/>
          </a:stretch>
        </p:blipFill>
        <p:spPr>
          <a:xfrm>
            <a:off x="8405275" y="119138"/>
            <a:ext cx="642325" cy="642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body" idx="4294967295"/>
          </p:nvPr>
        </p:nvSpPr>
        <p:spPr>
          <a:xfrm>
            <a:off x="311700" y="508150"/>
            <a:ext cx="8520600" cy="4251000"/>
          </a:xfrm>
          <a:prstGeom prst="rect">
            <a:avLst/>
          </a:prstGeom>
        </p:spPr>
        <p:txBody>
          <a:bodyPr spcFirstLastPara="1" wrap="square" lIns="91425" tIns="91425" rIns="91425" bIns="91425" anchor="t" anchorCtr="0">
            <a:normAutofit/>
          </a:bodyPr>
          <a:lstStyle/>
          <a:p>
            <a:pPr marL="0" lvl="0" indent="0" algn="l" rtl="0">
              <a:lnSpc>
                <a:spcPct val="150000"/>
              </a:lnSpc>
              <a:spcBef>
                <a:spcPts val="1000"/>
              </a:spcBef>
              <a:spcAft>
                <a:spcPts val="0"/>
              </a:spcAft>
              <a:buNone/>
            </a:pPr>
            <a:r>
              <a:rPr lang="en-GB" sz="1500" b="1">
                <a:solidFill>
                  <a:srgbClr val="000000"/>
                </a:solidFill>
                <a:highlight>
                  <a:srgbClr val="FFFFFF"/>
                </a:highlight>
                <a:latin typeface="Bookman Old Style"/>
                <a:ea typeface="Bookman Old Style"/>
                <a:cs typeface="Bookman Old Style"/>
                <a:sym typeface="Bookman Old Style"/>
              </a:rPr>
              <a:t>What are Events?</a:t>
            </a:r>
            <a:endParaRPr sz="1500" b="1">
              <a:solidFill>
                <a:srgbClr val="000000"/>
              </a:solidFill>
              <a:highlight>
                <a:srgbClr val="FFFFFF"/>
              </a:highlight>
              <a:latin typeface="Bookman Old Style"/>
              <a:ea typeface="Bookman Old Style"/>
              <a:cs typeface="Bookman Old Style"/>
              <a:sym typeface="Bookman Old Style"/>
            </a:endParaRPr>
          </a:p>
          <a:p>
            <a:pPr marL="457200" lvl="0" indent="-323850" algn="l"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An event is any type of action, incident, or change that's identified or recorded by software or applications. For example, a payment, a website click, or a temperature reading, along with a description of what happened.</a:t>
            </a:r>
            <a:endParaRPr sz="1500">
              <a:solidFill>
                <a:srgbClr val="000000"/>
              </a:solidFill>
              <a:highlight>
                <a:srgbClr val="FFFFFF"/>
              </a:highlight>
              <a:latin typeface="Bookman Old Style"/>
              <a:ea typeface="Bookman Old Style"/>
              <a:cs typeface="Bookman Old Style"/>
              <a:sym typeface="Bookman Old Style"/>
            </a:endParaRPr>
          </a:p>
          <a:p>
            <a:pPr marL="457200" lvl="0" indent="-323850" algn="l" rtl="0">
              <a:lnSpc>
                <a:spcPct val="150000"/>
              </a:lnSpc>
              <a:spcBef>
                <a:spcPts val="19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In other words, an event is a combination of notification—the element of when-ness that can be used to trigger some other activity—and state. </a:t>
            </a:r>
            <a:endParaRPr sz="1500">
              <a:solidFill>
                <a:srgbClr val="000000"/>
              </a:solidFill>
              <a:highlight>
                <a:srgbClr val="FFFFFF"/>
              </a:highlight>
              <a:latin typeface="Bookman Old Style"/>
              <a:ea typeface="Bookman Old Style"/>
              <a:cs typeface="Bookman Old Style"/>
              <a:sym typeface="Bookman Old Style"/>
            </a:endParaRPr>
          </a:p>
          <a:p>
            <a:pPr marL="457200" lvl="0" indent="-323850" algn="l"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That state is usually fairly small, say less than a megabyte or so, and is normally represented in some structured format, say in JSON or an object serialized with Apache Avro™ or Protocol Buffers.</a:t>
            </a:r>
            <a:endParaRPr sz="1500">
              <a:solidFill>
                <a:srgbClr val="000000"/>
              </a:solidFill>
              <a:latin typeface="Bookman Old Style"/>
              <a:ea typeface="Bookman Old Style"/>
              <a:cs typeface="Bookman Old Style"/>
              <a:sym typeface="Bookman Old Style"/>
            </a:endParaRPr>
          </a:p>
        </p:txBody>
      </p:sp>
      <p:pic>
        <p:nvPicPr>
          <p:cNvPr id="108" name="Google Shape;108;p20"/>
          <p:cNvPicPr preferRelativeResize="0"/>
          <p:nvPr/>
        </p:nvPicPr>
        <p:blipFill>
          <a:blip r:embed="rId3">
            <a:alphaModFix/>
          </a:blip>
          <a:stretch>
            <a:fillRect/>
          </a:stretch>
        </p:blipFill>
        <p:spPr>
          <a:xfrm>
            <a:off x="8405275" y="119138"/>
            <a:ext cx="642325" cy="642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body" idx="4294967295"/>
          </p:nvPr>
        </p:nvSpPr>
        <p:spPr>
          <a:xfrm>
            <a:off x="311700" y="508150"/>
            <a:ext cx="8520600" cy="4251000"/>
          </a:xfrm>
          <a:prstGeom prst="rect">
            <a:avLst/>
          </a:prstGeom>
        </p:spPr>
        <p:txBody>
          <a:bodyPr spcFirstLastPara="1" wrap="square" lIns="91425" tIns="91425" rIns="91425" bIns="91425" anchor="t" anchorCtr="0">
            <a:normAutofit/>
          </a:bodyPr>
          <a:lstStyle/>
          <a:p>
            <a:pPr marL="0" marR="0" lvl="0" indent="0" algn="just" rtl="0">
              <a:lnSpc>
                <a:spcPct val="150000"/>
              </a:lnSpc>
              <a:spcBef>
                <a:spcPts val="1000"/>
              </a:spcBef>
              <a:spcAft>
                <a:spcPts val="0"/>
              </a:spcAft>
              <a:buNone/>
            </a:pPr>
            <a:r>
              <a:rPr lang="en-GB" sz="1500" b="1">
                <a:solidFill>
                  <a:srgbClr val="000000"/>
                </a:solidFill>
                <a:highlight>
                  <a:srgbClr val="FFFFFF"/>
                </a:highlight>
                <a:latin typeface="Bookman Old Style"/>
                <a:ea typeface="Bookman Old Style"/>
                <a:cs typeface="Bookman Old Style"/>
                <a:sym typeface="Bookman Old Style"/>
              </a:rPr>
              <a:t>Kafka and Events - Key/Value Pairs</a:t>
            </a:r>
            <a:endParaRPr sz="1500" b="1">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Kafka is based on the abstraction of a distributed commit log.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By splitting a lot into partitions, Kafka is able to scale-out systems. As such, Kafka models events as key/value pairs.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Internally, keys and values are just sequences of bytes, but externally in your programming language of choice, they are often structured objects represented in your language’s type system.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Kafka famously calls the translation between language types and internal bytes serialization and deserialization. The serialized format is usually JSON, JSON Schema, Avro, or Protobuf.</a:t>
            </a:r>
            <a:endParaRPr sz="1500">
              <a:latin typeface="Bookman Old Style"/>
              <a:ea typeface="Bookman Old Style"/>
              <a:cs typeface="Bookman Old Style"/>
              <a:sym typeface="Bookman Old Style"/>
            </a:endParaRPr>
          </a:p>
        </p:txBody>
      </p:sp>
      <p:pic>
        <p:nvPicPr>
          <p:cNvPr id="114" name="Google Shape;114;p21"/>
          <p:cNvPicPr preferRelativeResize="0"/>
          <p:nvPr/>
        </p:nvPicPr>
        <p:blipFill>
          <a:blip r:embed="rId3">
            <a:alphaModFix/>
          </a:blip>
          <a:stretch>
            <a:fillRect/>
          </a:stretch>
        </p:blipFill>
        <p:spPr>
          <a:xfrm>
            <a:off x="8405275" y="119138"/>
            <a:ext cx="642325" cy="642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body" idx="4294967295"/>
          </p:nvPr>
        </p:nvSpPr>
        <p:spPr>
          <a:xfrm>
            <a:off x="311700" y="681675"/>
            <a:ext cx="8520600" cy="4077600"/>
          </a:xfrm>
          <a:prstGeom prst="rect">
            <a:avLst/>
          </a:prstGeom>
        </p:spPr>
        <p:txBody>
          <a:bodyPr spcFirstLastPara="1" wrap="square" lIns="91425" tIns="91425" rIns="91425" bIns="91425" anchor="t" anchorCtr="0">
            <a:normAutofit lnSpcReduction="10000"/>
          </a:bodyPr>
          <a:lstStyle/>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Values are typically the serialized representation of an application domain object or some form of raw message input, like the output of a sensor.</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Keys can also be complex domain objects but are often primitive types like strings or integers.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The key part of a Kafka event is not necessarily a unique identifier for the event, like the primary key of a row in a relational database would be. It is more likely the identifier of some entity in the system, like a user, order, or a particular connected device.</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This may not sound so significant now, but we’ll see later on that keys are crucial for how Kafka deals with things like parallelization and data locality.</a:t>
            </a:r>
            <a:endParaRPr sz="1500">
              <a:solidFill>
                <a:srgbClr val="000000"/>
              </a:solidFill>
              <a:latin typeface="Bookman Old Style"/>
              <a:ea typeface="Bookman Old Style"/>
              <a:cs typeface="Bookman Old Style"/>
              <a:sym typeface="Bookman Old Style"/>
            </a:endParaRPr>
          </a:p>
        </p:txBody>
      </p:sp>
      <p:pic>
        <p:nvPicPr>
          <p:cNvPr id="120" name="Google Shape;120;p22"/>
          <p:cNvPicPr preferRelativeResize="0"/>
          <p:nvPr/>
        </p:nvPicPr>
        <p:blipFill>
          <a:blip r:embed="rId3">
            <a:alphaModFix/>
          </a:blip>
          <a:stretch>
            <a:fillRect/>
          </a:stretch>
        </p:blipFill>
        <p:spPr>
          <a:xfrm>
            <a:off x="8405275" y="119138"/>
            <a:ext cx="642325" cy="642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body" idx="4294967295"/>
          </p:nvPr>
        </p:nvSpPr>
        <p:spPr>
          <a:xfrm>
            <a:off x="311700" y="508150"/>
            <a:ext cx="8520600" cy="4251000"/>
          </a:xfrm>
          <a:prstGeom prst="rect">
            <a:avLst/>
          </a:prstGeom>
        </p:spPr>
        <p:txBody>
          <a:bodyPr spcFirstLastPara="1" wrap="square" lIns="91425" tIns="91425" rIns="91425" bIns="91425" anchor="t" anchorCtr="0">
            <a:normAutofit/>
          </a:bodyPr>
          <a:lstStyle/>
          <a:p>
            <a:pPr marL="0" marR="0" lvl="0" indent="0" algn="just" rtl="0">
              <a:lnSpc>
                <a:spcPct val="150000"/>
              </a:lnSpc>
              <a:spcBef>
                <a:spcPts val="1000"/>
              </a:spcBef>
              <a:spcAft>
                <a:spcPts val="0"/>
              </a:spcAft>
              <a:buNone/>
            </a:pPr>
            <a:r>
              <a:rPr lang="en-GB" sz="1500" b="1">
                <a:solidFill>
                  <a:srgbClr val="000000"/>
                </a:solidFill>
                <a:highlight>
                  <a:srgbClr val="FFFFFF"/>
                </a:highlight>
                <a:latin typeface="Bookman Old Style"/>
                <a:ea typeface="Bookman Old Style"/>
                <a:cs typeface="Bookman Old Style"/>
                <a:sym typeface="Bookman Old Style"/>
              </a:rPr>
              <a:t>Why Kafka?</a:t>
            </a:r>
            <a:endParaRPr sz="1500" b="1">
              <a:solidFill>
                <a:srgbClr val="000000"/>
              </a:solidFill>
              <a:highlight>
                <a:srgbClr val="FFFFFF"/>
              </a:highlight>
              <a:latin typeface="Bookman Old Style"/>
              <a:ea typeface="Bookman Old Style"/>
              <a:cs typeface="Bookman Old Style"/>
              <a:sym typeface="Bookman Old Style"/>
            </a:endParaRPr>
          </a:p>
          <a:p>
            <a:pPr marL="0" marR="0" lvl="0" indent="0" algn="just" rtl="0">
              <a:lnSpc>
                <a:spcPct val="150000"/>
              </a:lnSpc>
              <a:spcBef>
                <a:spcPts val="1000"/>
              </a:spcBef>
              <a:spcAft>
                <a:spcPts val="0"/>
              </a:spcAft>
              <a:buNone/>
            </a:pPr>
            <a:r>
              <a:rPr lang="en-GB" sz="1500" b="1">
                <a:solidFill>
                  <a:srgbClr val="000000"/>
                </a:solidFill>
                <a:highlight>
                  <a:srgbClr val="FFFFFF"/>
                </a:highlight>
                <a:latin typeface="Bookman Old Style"/>
                <a:ea typeface="Bookman Old Style"/>
                <a:cs typeface="Bookman Old Style"/>
                <a:sym typeface="Bookman Old Style"/>
              </a:rPr>
              <a:t>Benefits and Use Cases</a:t>
            </a:r>
            <a:endParaRPr sz="1500" b="1">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Kafka is used by over 100,000 organizations across the world and is backed by a thriving community of professional developers, who are constantly advancing the state of the art in stream processing together.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Due to Kafka's high throughput, fault tolerance, resilience, and scalability, there are numerous use cases across almost every industry - from banking and fraud detection, to transportation and IoT. </a:t>
            </a:r>
            <a:endParaRPr sz="1200">
              <a:solidFill>
                <a:srgbClr val="000000"/>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pic>
        <p:nvPicPr>
          <p:cNvPr id="126" name="Google Shape;126;p23"/>
          <p:cNvPicPr preferRelativeResize="0"/>
          <p:nvPr/>
        </p:nvPicPr>
        <p:blipFill>
          <a:blip r:embed="rId3">
            <a:alphaModFix/>
          </a:blip>
          <a:stretch>
            <a:fillRect/>
          </a:stretch>
        </p:blipFill>
        <p:spPr>
          <a:xfrm>
            <a:off x="8405275" y="119138"/>
            <a:ext cx="642325" cy="642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4"/>
          <p:cNvSpPr txBox="1">
            <a:spLocks noGrp="1"/>
          </p:cNvSpPr>
          <p:nvPr>
            <p:ph type="body" idx="4294967295"/>
          </p:nvPr>
        </p:nvSpPr>
        <p:spPr>
          <a:xfrm>
            <a:off x="311700" y="334625"/>
            <a:ext cx="8520600" cy="4573500"/>
          </a:xfrm>
          <a:prstGeom prst="rect">
            <a:avLst/>
          </a:prstGeom>
        </p:spPr>
        <p:txBody>
          <a:bodyPr spcFirstLastPara="1" wrap="square" lIns="91425" tIns="91425" rIns="91425" bIns="91425" anchor="t" anchorCtr="0">
            <a:normAutofit/>
          </a:bodyPr>
          <a:lstStyle/>
          <a:p>
            <a:pPr marL="0" lvl="0" indent="0" algn="just" rtl="0">
              <a:lnSpc>
                <a:spcPct val="150000"/>
              </a:lnSpc>
              <a:spcBef>
                <a:spcPts val="1000"/>
              </a:spcBef>
              <a:spcAft>
                <a:spcPts val="0"/>
              </a:spcAft>
              <a:buNone/>
            </a:pPr>
            <a:r>
              <a:rPr lang="en-GB" sz="1500">
                <a:solidFill>
                  <a:srgbClr val="000000"/>
                </a:solidFill>
                <a:highlight>
                  <a:srgbClr val="FFFFFF"/>
                </a:highlight>
                <a:latin typeface="Bookman Old Style"/>
                <a:ea typeface="Bookman Old Style"/>
                <a:cs typeface="Bookman Old Style"/>
                <a:sym typeface="Bookman Old Style"/>
              </a:rPr>
              <a:t>We typically use Kafka for purposes like these:</a:t>
            </a:r>
            <a:endParaRPr sz="1500">
              <a:solidFill>
                <a:srgbClr val="000000"/>
              </a:solidFill>
              <a:highlight>
                <a:srgbClr val="FFFFFF"/>
              </a:highlight>
              <a:latin typeface="Bookman Old Style"/>
              <a:ea typeface="Bookman Old Style"/>
              <a:cs typeface="Bookman Old Style"/>
              <a:sym typeface="Bookman Old Style"/>
            </a:endParaRPr>
          </a:p>
          <a:p>
            <a:pPr marL="0" marR="241300" lvl="0" indent="0" algn="just" rtl="0">
              <a:lnSpc>
                <a:spcPct val="150000"/>
              </a:lnSpc>
              <a:spcBef>
                <a:spcPts val="1000"/>
              </a:spcBef>
              <a:spcAft>
                <a:spcPts val="0"/>
              </a:spcAft>
              <a:buNone/>
            </a:pPr>
            <a:r>
              <a:rPr lang="en-GB" sz="1500" b="1">
                <a:solidFill>
                  <a:srgbClr val="000000"/>
                </a:solidFill>
                <a:highlight>
                  <a:srgbClr val="FFFFFF"/>
                </a:highlight>
                <a:latin typeface="Bookman Old Style"/>
                <a:ea typeface="Bookman Old Style"/>
                <a:cs typeface="Bookman Old Style"/>
                <a:sym typeface="Bookman Old Style"/>
              </a:rPr>
              <a:t>Data Integration</a:t>
            </a:r>
            <a:endParaRPr sz="1500" b="1">
              <a:solidFill>
                <a:srgbClr val="000000"/>
              </a:solidFill>
              <a:highlight>
                <a:srgbClr val="FFFFFF"/>
              </a:highlight>
              <a:latin typeface="Bookman Old Style"/>
              <a:ea typeface="Bookman Old Style"/>
              <a:cs typeface="Bookman Old Style"/>
              <a:sym typeface="Bookman Old Style"/>
            </a:endParaRPr>
          </a:p>
          <a:p>
            <a:pPr marL="457200" marR="24130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Kafka can connect to nearly any other data source in traditional enterprise information systems, modern databases, or in the cloud. </a:t>
            </a:r>
            <a:endParaRPr sz="1500">
              <a:solidFill>
                <a:srgbClr val="000000"/>
              </a:solidFill>
              <a:highlight>
                <a:srgbClr val="FFFFFF"/>
              </a:highlight>
              <a:latin typeface="Bookman Old Style"/>
              <a:ea typeface="Bookman Old Style"/>
              <a:cs typeface="Bookman Old Style"/>
              <a:sym typeface="Bookman Old Style"/>
            </a:endParaRPr>
          </a:p>
          <a:p>
            <a:pPr marL="457200" marR="24130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It forms an efficient point of integration with built-in data connectors, without hiding logic or routing inside brittle, centralized infrastructure.</a:t>
            </a:r>
            <a:endParaRPr sz="1500">
              <a:solidFill>
                <a:srgbClr val="000000"/>
              </a:solidFill>
              <a:highlight>
                <a:srgbClr val="FFFFFF"/>
              </a:highlight>
              <a:latin typeface="Bookman Old Style"/>
              <a:ea typeface="Bookman Old Style"/>
              <a:cs typeface="Bookman Old Style"/>
              <a:sym typeface="Bookman Old Style"/>
            </a:endParaRPr>
          </a:p>
          <a:p>
            <a:pPr marL="0" lvl="0" indent="0" algn="just" rtl="0">
              <a:lnSpc>
                <a:spcPct val="150000"/>
              </a:lnSpc>
              <a:spcBef>
                <a:spcPts val="1000"/>
              </a:spcBef>
              <a:spcAft>
                <a:spcPts val="0"/>
              </a:spcAft>
              <a:buNone/>
            </a:pPr>
            <a:r>
              <a:rPr lang="en-GB" sz="1500" b="1">
                <a:solidFill>
                  <a:srgbClr val="000000"/>
                </a:solidFill>
                <a:highlight>
                  <a:srgbClr val="FFFFFF"/>
                </a:highlight>
                <a:latin typeface="Bookman Old Style"/>
                <a:ea typeface="Bookman Old Style"/>
                <a:cs typeface="Bookman Old Style"/>
                <a:sym typeface="Bookman Old Style"/>
              </a:rPr>
              <a:t>Metrics &amp; monitoring</a:t>
            </a:r>
            <a:endParaRPr sz="1500" b="1">
              <a:solidFill>
                <a:srgbClr val="000000"/>
              </a:solidFill>
              <a:highlight>
                <a:srgbClr val="FFFFFF"/>
              </a:highlight>
              <a:latin typeface="Bookman Old Style"/>
              <a:ea typeface="Bookman Old Style"/>
              <a:cs typeface="Bookman Old Style"/>
              <a:sym typeface="Bookman Old Style"/>
            </a:endParaRPr>
          </a:p>
          <a:p>
            <a:pPr marL="45720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Kafka is often used for monitoring operational data. </a:t>
            </a:r>
            <a:endParaRPr sz="1500">
              <a:solidFill>
                <a:srgbClr val="000000"/>
              </a:solidFill>
              <a:highlight>
                <a:srgbClr val="FFFFFF"/>
              </a:highlight>
              <a:latin typeface="Bookman Old Style"/>
              <a:ea typeface="Bookman Old Style"/>
              <a:cs typeface="Bookman Old Style"/>
              <a:sym typeface="Bookman Old Style"/>
            </a:endParaRPr>
          </a:p>
          <a:p>
            <a:pPr marL="45720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This involves aggregating statistics from distributed applications to produce centralized feeds with real-time metrics.</a:t>
            </a:r>
            <a:endParaRPr sz="1500">
              <a:solidFill>
                <a:srgbClr val="000000"/>
              </a:solidFill>
              <a:latin typeface="Bookman Old Style"/>
              <a:ea typeface="Bookman Old Style"/>
              <a:cs typeface="Bookman Old Style"/>
              <a:sym typeface="Bookman Old Style"/>
            </a:endParaRPr>
          </a:p>
        </p:txBody>
      </p:sp>
      <p:pic>
        <p:nvPicPr>
          <p:cNvPr id="132" name="Google Shape;132;p24"/>
          <p:cNvPicPr preferRelativeResize="0"/>
          <p:nvPr/>
        </p:nvPicPr>
        <p:blipFill>
          <a:blip r:embed="rId3">
            <a:alphaModFix/>
          </a:blip>
          <a:stretch>
            <a:fillRect/>
          </a:stretch>
        </p:blipFill>
        <p:spPr>
          <a:xfrm>
            <a:off x="8405275" y="119138"/>
            <a:ext cx="642325" cy="642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body" idx="4294967295"/>
          </p:nvPr>
        </p:nvSpPr>
        <p:spPr>
          <a:xfrm>
            <a:off x="311700" y="508150"/>
            <a:ext cx="8520600" cy="4251000"/>
          </a:xfrm>
          <a:prstGeom prst="rect">
            <a:avLst/>
          </a:prstGeom>
        </p:spPr>
        <p:txBody>
          <a:bodyPr spcFirstLastPara="1" wrap="square" lIns="91425" tIns="91425" rIns="91425" bIns="91425" anchor="t" anchorCtr="0">
            <a:normAutofit/>
          </a:bodyPr>
          <a:lstStyle/>
          <a:p>
            <a:pPr marL="0" lvl="0" indent="0" algn="just" rtl="0">
              <a:lnSpc>
                <a:spcPct val="150000"/>
              </a:lnSpc>
              <a:spcBef>
                <a:spcPts val="1000"/>
              </a:spcBef>
              <a:spcAft>
                <a:spcPts val="0"/>
              </a:spcAft>
              <a:buNone/>
            </a:pPr>
            <a:r>
              <a:rPr lang="en-GB" sz="1500" b="1">
                <a:solidFill>
                  <a:srgbClr val="000000"/>
                </a:solidFill>
                <a:highlight>
                  <a:srgbClr val="FFFFFF"/>
                </a:highlight>
                <a:latin typeface="Bookman Old Style"/>
                <a:ea typeface="Bookman Old Style"/>
                <a:cs typeface="Bookman Old Style"/>
                <a:sym typeface="Bookman Old Style"/>
              </a:rPr>
              <a:t>Log aggregation</a:t>
            </a:r>
            <a:endParaRPr sz="1500" b="1">
              <a:solidFill>
                <a:srgbClr val="000000"/>
              </a:solidFill>
              <a:highlight>
                <a:srgbClr val="FFFFFF"/>
              </a:highlight>
              <a:latin typeface="Bookman Old Style"/>
              <a:ea typeface="Bookman Old Style"/>
              <a:cs typeface="Bookman Old Style"/>
              <a:sym typeface="Bookman Old Style"/>
            </a:endParaRPr>
          </a:p>
          <a:p>
            <a:pPr marL="45720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A modern system is typically a distributed system, and logging data must be centralized from the various components of the system to one place. </a:t>
            </a:r>
            <a:endParaRPr sz="1500">
              <a:solidFill>
                <a:srgbClr val="000000"/>
              </a:solidFill>
              <a:highlight>
                <a:srgbClr val="FFFFFF"/>
              </a:highlight>
              <a:latin typeface="Bookman Old Style"/>
              <a:ea typeface="Bookman Old Style"/>
              <a:cs typeface="Bookman Old Style"/>
              <a:sym typeface="Bookman Old Style"/>
            </a:endParaRPr>
          </a:p>
          <a:p>
            <a:pPr marL="45720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Kafka often serves as a single source of truth by centralizing data across all sources, regardless of form or volume.</a:t>
            </a:r>
            <a:endParaRPr sz="1500">
              <a:solidFill>
                <a:srgbClr val="000000"/>
              </a:solidFill>
              <a:highlight>
                <a:srgbClr val="FFFFFF"/>
              </a:highlight>
              <a:latin typeface="Bookman Old Style"/>
              <a:ea typeface="Bookman Old Style"/>
              <a:cs typeface="Bookman Old Style"/>
              <a:sym typeface="Bookman Old Style"/>
            </a:endParaRPr>
          </a:p>
          <a:p>
            <a:pPr marL="0" lvl="0" indent="0" algn="just" rtl="0">
              <a:lnSpc>
                <a:spcPct val="150000"/>
              </a:lnSpc>
              <a:spcBef>
                <a:spcPts val="1000"/>
              </a:spcBef>
              <a:spcAft>
                <a:spcPts val="0"/>
              </a:spcAft>
              <a:buNone/>
            </a:pPr>
            <a:r>
              <a:rPr lang="en-GB" sz="1500" b="1">
                <a:solidFill>
                  <a:srgbClr val="000000"/>
                </a:solidFill>
                <a:highlight>
                  <a:srgbClr val="FFFFFF"/>
                </a:highlight>
                <a:latin typeface="Bookman Old Style"/>
                <a:ea typeface="Bookman Old Style"/>
                <a:cs typeface="Bookman Old Style"/>
                <a:sym typeface="Bookman Old Style"/>
              </a:rPr>
              <a:t>Stream processing</a:t>
            </a:r>
            <a:endParaRPr sz="1500" b="1">
              <a:solidFill>
                <a:srgbClr val="000000"/>
              </a:solidFill>
              <a:highlight>
                <a:srgbClr val="FFFFFF"/>
              </a:highlight>
              <a:latin typeface="Bookman Old Style"/>
              <a:ea typeface="Bookman Old Style"/>
              <a:cs typeface="Bookman Old Style"/>
              <a:sym typeface="Bookman Old Style"/>
            </a:endParaRPr>
          </a:p>
          <a:p>
            <a:pPr marL="45720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Performing real-time computations on event streams is a core competency of Kafka. </a:t>
            </a:r>
            <a:endParaRPr sz="1500">
              <a:solidFill>
                <a:srgbClr val="000000"/>
              </a:solidFill>
              <a:highlight>
                <a:srgbClr val="FFFFFF"/>
              </a:highlight>
              <a:latin typeface="Bookman Old Style"/>
              <a:ea typeface="Bookman Old Style"/>
              <a:cs typeface="Bookman Old Style"/>
              <a:sym typeface="Bookman Old Style"/>
            </a:endParaRPr>
          </a:p>
          <a:p>
            <a:pPr marL="45720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From real-time data processing to dataflow programming, Kafka ingests, stores, and processes streams of data as it's being generated, at any scale.</a:t>
            </a:r>
            <a:endParaRPr sz="1500">
              <a:solidFill>
                <a:srgbClr val="000000"/>
              </a:solidFill>
              <a:latin typeface="Bookman Old Style"/>
              <a:ea typeface="Bookman Old Style"/>
              <a:cs typeface="Bookman Old Style"/>
              <a:sym typeface="Bookman Old Style"/>
            </a:endParaRPr>
          </a:p>
        </p:txBody>
      </p:sp>
      <p:pic>
        <p:nvPicPr>
          <p:cNvPr id="138" name="Google Shape;138;p25"/>
          <p:cNvPicPr preferRelativeResize="0"/>
          <p:nvPr/>
        </p:nvPicPr>
        <p:blipFill>
          <a:blip r:embed="rId3">
            <a:alphaModFix/>
          </a:blip>
          <a:stretch>
            <a:fillRect/>
          </a:stretch>
        </p:blipFill>
        <p:spPr>
          <a:xfrm>
            <a:off x="8405275" y="119138"/>
            <a:ext cx="642325" cy="642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6"/>
          <p:cNvSpPr txBox="1">
            <a:spLocks noGrp="1"/>
          </p:cNvSpPr>
          <p:nvPr>
            <p:ph type="body" idx="4294967295"/>
          </p:nvPr>
        </p:nvSpPr>
        <p:spPr>
          <a:xfrm>
            <a:off x="311700" y="508150"/>
            <a:ext cx="8520600" cy="4251000"/>
          </a:xfrm>
          <a:prstGeom prst="rect">
            <a:avLst/>
          </a:prstGeom>
        </p:spPr>
        <p:txBody>
          <a:bodyPr spcFirstLastPara="1" wrap="square" lIns="91425" tIns="91425" rIns="91425" bIns="91425" anchor="t" anchorCtr="0">
            <a:normAutofit/>
          </a:bodyPr>
          <a:lstStyle/>
          <a:p>
            <a:pPr marL="0" marR="0" lvl="0" indent="0" algn="just" rtl="0">
              <a:lnSpc>
                <a:spcPct val="150000"/>
              </a:lnSpc>
              <a:spcBef>
                <a:spcPts val="1000"/>
              </a:spcBef>
              <a:spcAft>
                <a:spcPts val="0"/>
              </a:spcAft>
              <a:buNone/>
            </a:pPr>
            <a:r>
              <a:rPr lang="en-GB" sz="1500" b="1">
                <a:solidFill>
                  <a:srgbClr val="000000"/>
                </a:solidFill>
                <a:highlight>
                  <a:srgbClr val="FFFFFF"/>
                </a:highlight>
                <a:latin typeface="Bookman Old Style"/>
                <a:ea typeface="Bookman Old Style"/>
                <a:cs typeface="Bookman Old Style"/>
                <a:sym typeface="Bookman Old Style"/>
              </a:rPr>
              <a:t>Publish-subscribe messaging</a:t>
            </a:r>
            <a:endParaRPr sz="1500" b="1">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As a distributed pub/sub messaging system, Kafka works well as a modernized version of the traditional message broker.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Any time a process that generates events must be decoupled from the process or from processes receiving the events, Kafka is a scalable and flexible way to get the job done</a:t>
            </a:r>
            <a:r>
              <a:rPr lang="en-GB" sz="1200">
                <a:solidFill>
                  <a:srgbClr val="000000"/>
                </a:solidFill>
                <a:highlight>
                  <a:srgbClr val="FFFFFF"/>
                </a:highlight>
                <a:latin typeface="Bookman Old Style"/>
                <a:ea typeface="Bookman Old Style"/>
                <a:cs typeface="Bookman Old Style"/>
                <a:sym typeface="Bookman Old Style"/>
              </a:rPr>
              <a:t>.</a:t>
            </a:r>
            <a:endParaRPr sz="1200">
              <a:solidFill>
                <a:srgbClr val="000000"/>
              </a:solidFill>
              <a:highlight>
                <a:srgbClr val="FFFFFF"/>
              </a:highlight>
              <a:latin typeface="Bookman Old Style"/>
              <a:ea typeface="Bookman Old Style"/>
              <a:cs typeface="Bookman Old Style"/>
              <a:sym typeface="Bookman Old Style"/>
            </a:endParaRPr>
          </a:p>
          <a:p>
            <a:pPr marL="0" lvl="0" indent="0" algn="l" rtl="0">
              <a:spcBef>
                <a:spcPts val="0"/>
              </a:spcBef>
              <a:spcAft>
                <a:spcPts val="0"/>
              </a:spcAft>
              <a:buNone/>
            </a:pPr>
            <a:endParaRPr>
              <a:solidFill>
                <a:srgbClr val="000000"/>
              </a:solidFill>
              <a:latin typeface="Bookman Old Style"/>
              <a:ea typeface="Bookman Old Style"/>
              <a:cs typeface="Bookman Old Style"/>
              <a:sym typeface="Bookman Old Style"/>
            </a:endParaRPr>
          </a:p>
          <a:p>
            <a:pPr marL="0" lvl="0" indent="0" algn="l" rtl="0">
              <a:spcBef>
                <a:spcPts val="1200"/>
              </a:spcBef>
              <a:spcAft>
                <a:spcPts val="1200"/>
              </a:spcAft>
              <a:buNone/>
            </a:pPr>
            <a:endParaRPr>
              <a:solidFill>
                <a:srgbClr val="000000"/>
              </a:solidFill>
            </a:endParaRPr>
          </a:p>
        </p:txBody>
      </p:sp>
      <p:pic>
        <p:nvPicPr>
          <p:cNvPr id="144" name="Google Shape;144;p26"/>
          <p:cNvPicPr preferRelativeResize="0"/>
          <p:nvPr/>
        </p:nvPicPr>
        <p:blipFill>
          <a:blip r:embed="rId3">
            <a:alphaModFix/>
          </a:blip>
          <a:stretch>
            <a:fillRect/>
          </a:stretch>
        </p:blipFill>
        <p:spPr>
          <a:xfrm>
            <a:off x="8405275" y="119138"/>
            <a:ext cx="642325" cy="642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Kafka Fundamentals</a:t>
            </a:r>
            <a:endParaRPr/>
          </a:p>
        </p:txBody>
      </p:sp>
      <p:sp>
        <p:nvSpPr>
          <p:cNvPr id="150" name="Google Shape;150;p27"/>
          <p:cNvSpPr txBox="1">
            <a:spLocks noGrp="1"/>
          </p:cNvSpPr>
          <p:nvPr>
            <p:ph type="body" idx="1"/>
          </p:nvPr>
        </p:nvSpPr>
        <p:spPr>
          <a:xfrm>
            <a:off x="311700" y="1468825"/>
            <a:ext cx="8520600" cy="3464100"/>
          </a:xfrm>
          <a:prstGeom prst="rect">
            <a:avLst/>
          </a:prstGeom>
        </p:spPr>
        <p:txBody>
          <a:bodyPr spcFirstLastPara="1" wrap="square" lIns="91425" tIns="91425" rIns="91425" bIns="91425" anchor="t" anchorCtr="0">
            <a:normAutofit/>
          </a:bodyPr>
          <a:lstStyle/>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Events have a tendency to proliferate—just think of the events that happened to you this morning—so we’ll need a system for organizing them.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Kafka’s most fundamental unit of organization is the topic, which is something like a table in a relational database.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As a developer using Kafka, the topic is the abstraction you probably think the most about.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You create different topics to hold different kinds of events and different topics to hold filtered and transformed versions of the same kind of event.</a:t>
            </a:r>
            <a:endParaRPr sz="1500">
              <a:solidFill>
                <a:srgbClr val="000000"/>
              </a:solidFill>
              <a:highlight>
                <a:srgbClr val="FFFFFF"/>
              </a:highlight>
              <a:latin typeface="Bookman Old Style"/>
              <a:ea typeface="Bookman Old Style"/>
              <a:cs typeface="Bookman Old Style"/>
              <a:sym typeface="Bookman Old Style"/>
            </a:endParaRPr>
          </a:p>
        </p:txBody>
      </p:sp>
      <p:pic>
        <p:nvPicPr>
          <p:cNvPr id="151" name="Google Shape;151;p27"/>
          <p:cNvPicPr preferRelativeResize="0"/>
          <p:nvPr/>
        </p:nvPicPr>
        <p:blipFill>
          <a:blip r:embed="rId3">
            <a:alphaModFix/>
          </a:blip>
          <a:stretch>
            <a:fillRect/>
          </a:stretch>
        </p:blipFill>
        <p:spPr>
          <a:xfrm>
            <a:off x="8405275" y="119138"/>
            <a:ext cx="642325" cy="642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body" idx="4294967295"/>
          </p:nvPr>
        </p:nvSpPr>
        <p:spPr>
          <a:xfrm>
            <a:off x="311700" y="508150"/>
            <a:ext cx="8520600" cy="4251000"/>
          </a:xfrm>
          <a:prstGeom prst="rect">
            <a:avLst/>
          </a:prstGeom>
        </p:spPr>
        <p:txBody>
          <a:bodyPr spcFirstLastPara="1" wrap="square" lIns="91425" tIns="91425" rIns="91425" bIns="91425" anchor="t" anchorCtr="0">
            <a:normAutofit/>
          </a:bodyPr>
          <a:lstStyle/>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A topic is a log of events.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Logs are easy to understand, because they are simple data structures with well-known semantics.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First, they are append only: When you write a new message into a log, it always goes on the end.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Second, they can only be read by seeking an arbitrary offset in the log, then by scanning sequential log entries.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Third, events in the log are immutable—once something has happened, it is exceedingly difficult to make it un-happen. </a:t>
            </a:r>
            <a:endParaRPr>
              <a:solidFill>
                <a:srgbClr val="000000"/>
              </a:solidFill>
            </a:endParaRPr>
          </a:p>
        </p:txBody>
      </p:sp>
      <p:pic>
        <p:nvPicPr>
          <p:cNvPr id="157" name="Google Shape;157;p28"/>
          <p:cNvPicPr preferRelativeResize="0"/>
          <p:nvPr/>
        </p:nvPicPr>
        <p:blipFill>
          <a:blip r:embed="rId3">
            <a:alphaModFix/>
          </a:blip>
          <a:stretch>
            <a:fillRect/>
          </a:stretch>
        </p:blipFill>
        <p:spPr>
          <a:xfrm>
            <a:off x="8405275" y="119138"/>
            <a:ext cx="642325" cy="642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248550"/>
            <a:ext cx="8520600" cy="730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solidFill>
                  <a:srgbClr val="000000"/>
                </a:solidFill>
              </a:rPr>
              <a:t>CONTENTS</a:t>
            </a:r>
            <a:endParaRPr>
              <a:solidFill>
                <a:srgbClr val="000000"/>
              </a:solidFill>
            </a:endParaRPr>
          </a:p>
        </p:txBody>
      </p:sp>
      <p:sp>
        <p:nvSpPr>
          <p:cNvPr id="69" name="Google Shape;69;p1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1000"/>
              </a:spcBef>
              <a:spcAft>
                <a:spcPts val="0"/>
              </a:spcAft>
              <a:buClr>
                <a:srgbClr val="000000"/>
              </a:buClr>
              <a:buSzPts val="1500"/>
              <a:buFont typeface="Bookman Old Style"/>
              <a:buChar char="●"/>
            </a:pPr>
            <a:r>
              <a:rPr lang="en-GB" sz="1500">
                <a:solidFill>
                  <a:srgbClr val="000000"/>
                </a:solidFill>
                <a:latin typeface="Bookman Old Style"/>
                <a:ea typeface="Bookman Old Style"/>
                <a:cs typeface="Bookman Old Style"/>
                <a:sym typeface="Bookman Old Style"/>
              </a:rPr>
              <a:t>Introduction to Streaming</a:t>
            </a:r>
            <a:endParaRPr sz="1500">
              <a:solidFill>
                <a:srgbClr val="000000"/>
              </a:solidFill>
              <a:latin typeface="Bookman Old Style"/>
              <a:ea typeface="Bookman Old Style"/>
              <a:cs typeface="Bookman Old Style"/>
              <a:sym typeface="Bookman Old Style"/>
            </a:endParaRPr>
          </a:p>
          <a:p>
            <a:pPr marL="457200" lvl="0" indent="-323850" algn="l" rtl="0">
              <a:lnSpc>
                <a:spcPct val="150000"/>
              </a:lnSpc>
              <a:spcBef>
                <a:spcPts val="1200"/>
              </a:spcBef>
              <a:spcAft>
                <a:spcPts val="0"/>
              </a:spcAft>
              <a:buClr>
                <a:srgbClr val="000000"/>
              </a:buClr>
              <a:buSzPts val="1500"/>
              <a:buFont typeface="Bookman Old Style"/>
              <a:buChar char="●"/>
            </a:pPr>
            <a:r>
              <a:rPr lang="en-GB" sz="1500">
                <a:solidFill>
                  <a:srgbClr val="000000"/>
                </a:solidFill>
                <a:latin typeface="Bookman Old Style"/>
                <a:ea typeface="Bookman Old Style"/>
                <a:cs typeface="Bookman Old Style"/>
                <a:sym typeface="Bookman Old Style"/>
              </a:rPr>
              <a:t>Introduction to Kafka</a:t>
            </a:r>
            <a:endParaRPr sz="1500">
              <a:solidFill>
                <a:srgbClr val="000000"/>
              </a:solidFill>
              <a:latin typeface="Bookman Old Style"/>
              <a:ea typeface="Bookman Old Style"/>
              <a:cs typeface="Bookman Old Style"/>
              <a:sym typeface="Bookman Old Style"/>
            </a:endParaRPr>
          </a:p>
          <a:p>
            <a:pPr marL="457200" lvl="0" indent="-323850" algn="l" rtl="0">
              <a:lnSpc>
                <a:spcPct val="150000"/>
              </a:lnSpc>
              <a:spcBef>
                <a:spcPts val="1000"/>
              </a:spcBef>
              <a:spcAft>
                <a:spcPts val="0"/>
              </a:spcAft>
              <a:buClr>
                <a:srgbClr val="000000"/>
              </a:buClr>
              <a:buSzPts val="1500"/>
              <a:buFont typeface="Bookman Old Style"/>
              <a:buChar char="●"/>
            </a:pPr>
            <a:r>
              <a:rPr lang="en-GB" sz="1500">
                <a:solidFill>
                  <a:srgbClr val="000000"/>
                </a:solidFill>
                <a:latin typeface="Bookman Old Style"/>
                <a:ea typeface="Bookman Old Style"/>
                <a:cs typeface="Bookman Old Style"/>
                <a:sym typeface="Bookman Old Style"/>
              </a:rPr>
              <a:t>Kafka Fundamentals</a:t>
            </a:r>
            <a:endParaRPr sz="1500">
              <a:solidFill>
                <a:srgbClr val="000000"/>
              </a:solidFill>
              <a:latin typeface="Bookman Old Style"/>
              <a:ea typeface="Bookman Old Style"/>
              <a:cs typeface="Bookman Old Style"/>
              <a:sym typeface="Bookman Old Style"/>
            </a:endParaRPr>
          </a:p>
          <a:p>
            <a:pPr marL="457200" lvl="0" indent="-323850" algn="l" rtl="0">
              <a:lnSpc>
                <a:spcPct val="150000"/>
              </a:lnSpc>
              <a:spcBef>
                <a:spcPts val="1000"/>
              </a:spcBef>
              <a:spcAft>
                <a:spcPts val="1200"/>
              </a:spcAft>
              <a:buClr>
                <a:srgbClr val="000000"/>
              </a:buClr>
              <a:buSzPts val="1500"/>
              <a:buFont typeface="Bookman Old Style"/>
              <a:buChar char="●"/>
            </a:pPr>
            <a:r>
              <a:rPr lang="en-GB" sz="1500">
                <a:solidFill>
                  <a:srgbClr val="000000"/>
                </a:solidFill>
                <a:latin typeface="Bookman Old Style"/>
                <a:ea typeface="Bookman Old Style"/>
                <a:cs typeface="Bookman Old Style"/>
                <a:sym typeface="Bookman Old Style"/>
              </a:rPr>
              <a:t>Topics/Brokers/Consumer/Producer</a:t>
            </a:r>
            <a:endParaRPr sz="1500">
              <a:solidFill>
                <a:srgbClr val="000000"/>
              </a:solidFill>
              <a:latin typeface="Bookman Old Style"/>
              <a:ea typeface="Bookman Old Style"/>
              <a:cs typeface="Bookman Old Style"/>
              <a:sym typeface="Bookman Old Style"/>
            </a:endParaRPr>
          </a:p>
        </p:txBody>
      </p:sp>
      <p:pic>
        <p:nvPicPr>
          <p:cNvPr id="70" name="Google Shape;70;p14"/>
          <p:cNvPicPr preferRelativeResize="0"/>
          <p:nvPr/>
        </p:nvPicPr>
        <p:blipFill>
          <a:blip r:embed="rId3">
            <a:alphaModFix/>
          </a:blip>
          <a:stretch>
            <a:fillRect/>
          </a:stretch>
        </p:blipFill>
        <p:spPr>
          <a:xfrm>
            <a:off x="8405275" y="119138"/>
            <a:ext cx="642325" cy="642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body" idx="4294967295"/>
          </p:nvPr>
        </p:nvSpPr>
        <p:spPr>
          <a:xfrm>
            <a:off x="311700" y="706450"/>
            <a:ext cx="8520600" cy="4065300"/>
          </a:xfrm>
          <a:prstGeom prst="rect">
            <a:avLst/>
          </a:prstGeom>
        </p:spPr>
        <p:txBody>
          <a:bodyPr spcFirstLastPara="1" wrap="square" lIns="91425" tIns="91425" rIns="91425" bIns="91425" anchor="t" anchorCtr="0">
            <a:normAutofit/>
          </a:bodyPr>
          <a:lstStyle/>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The simple semantics of a log make it feasible for Kafka to deliver high levels of sustained throughput in and out of topics, and also make it easier to reason about the replication of topics, which we’ll cover more later.</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Logs are also fundamentally durable things.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Traditional enterprise messaging systems have topics and queues, which store messages temporarily to buffer them between source and destination.</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Since Kafka topics are logs, there is nothing inherently temporary about the data in them.</a:t>
            </a:r>
            <a:r>
              <a:rPr lang="en-GB" sz="1200">
                <a:solidFill>
                  <a:srgbClr val="000000"/>
                </a:solidFill>
                <a:highlight>
                  <a:srgbClr val="FFFFFF"/>
                </a:highlight>
                <a:latin typeface="Arial"/>
                <a:ea typeface="Arial"/>
                <a:cs typeface="Arial"/>
                <a:sym typeface="Arial"/>
              </a:rPr>
              <a:t> </a:t>
            </a:r>
            <a:endParaRPr/>
          </a:p>
        </p:txBody>
      </p:sp>
      <p:pic>
        <p:nvPicPr>
          <p:cNvPr id="163" name="Google Shape;163;p29"/>
          <p:cNvPicPr preferRelativeResize="0"/>
          <p:nvPr/>
        </p:nvPicPr>
        <p:blipFill>
          <a:blip r:embed="rId3">
            <a:alphaModFix/>
          </a:blip>
          <a:stretch>
            <a:fillRect/>
          </a:stretch>
        </p:blipFill>
        <p:spPr>
          <a:xfrm>
            <a:off x="8405275" y="119138"/>
            <a:ext cx="642325" cy="642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0"/>
          <p:cNvSpPr txBox="1">
            <a:spLocks noGrp="1"/>
          </p:cNvSpPr>
          <p:nvPr>
            <p:ph type="body" idx="4294967295"/>
          </p:nvPr>
        </p:nvSpPr>
        <p:spPr>
          <a:xfrm>
            <a:off x="311700" y="780825"/>
            <a:ext cx="8520600" cy="3990900"/>
          </a:xfrm>
          <a:prstGeom prst="rect">
            <a:avLst/>
          </a:prstGeom>
        </p:spPr>
        <p:txBody>
          <a:bodyPr spcFirstLastPara="1" wrap="square" lIns="91425" tIns="91425" rIns="91425" bIns="91425" anchor="t" anchorCtr="0">
            <a:normAutofit/>
          </a:bodyPr>
          <a:lstStyle/>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Every topic can be configured to expire data after it has reached a certain age (or the topic overall has reached a certain size), from as short as seconds to as long as years or even to </a:t>
            </a:r>
            <a:r>
              <a:rPr lang="en-GB" sz="1500">
                <a:solidFill>
                  <a:srgbClr val="000000"/>
                </a:solidFill>
                <a:highlight>
                  <a:srgbClr val="FFFFFF"/>
                </a:highlight>
                <a:uFill>
                  <a:noFill/>
                </a:uFill>
                <a:latin typeface="Bookman Old Style"/>
                <a:ea typeface="Bookman Old Style"/>
                <a:cs typeface="Bookman Old Style"/>
                <a:sym typeface="Bookman Old Style"/>
                <a:hlinkClick r:id="rId3">
                  <a:extLst>
                    <a:ext uri="{A12FA001-AC4F-418D-AE19-62706E023703}">
                      <ahyp:hlinkClr xmlns:ahyp="http://schemas.microsoft.com/office/drawing/2018/hyperlinkcolor" val="tx"/>
                    </a:ext>
                  </a:extLst>
                </a:hlinkClick>
              </a:rPr>
              <a:t>retain messages indefinitely</a:t>
            </a:r>
            <a:r>
              <a:rPr lang="en-GB" sz="1500">
                <a:solidFill>
                  <a:srgbClr val="000000"/>
                </a:solidFill>
                <a:highlight>
                  <a:srgbClr val="FFFFFF"/>
                </a:highlight>
                <a:latin typeface="Bookman Old Style"/>
                <a:ea typeface="Bookman Old Style"/>
                <a:cs typeface="Bookman Old Style"/>
                <a:sym typeface="Bookman Old Style"/>
              </a:rPr>
              <a:t>.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The logs that underlie Kafka topics are files stored on disk.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When you write an event to a topic, it is as durable as it would be if you had written it to any database you ever trusted.</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The simplicity of the log and the immutability of the contents in it are key to Kafka’s success as a critical component in modern data infrastructure—but they are only the beginning.</a:t>
            </a:r>
            <a:endParaRPr sz="1200">
              <a:solidFill>
                <a:srgbClr val="000000"/>
              </a:solidFill>
              <a:highlight>
                <a:srgbClr val="FFFFFF"/>
              </a:highlight>
              <a:latin typeface="Arial"/>
              <a:ea typeface="Arial"/>
              <a:cs typeface="Arial"/>
              <a:sym typeface="Arial"/>
            </a:endParaRPr>
          </a:p>
        </p:txBody>
      </p:sp>
      <p:pic>
        <p:nvPicPr>
          <p:cNvPr id="169" name="Google Shape;169;p30"/>
          <p:cNvPicPr preferRelativeResize="0"/>
          <p:nvPr/>
        </p:nvPicPr>
        <p:blipFill>
          <a:blip r:embed="rId4">
            <a:alphaModFix/>
          </a:blip>
          <a:stretch>
            <a:fillRect/>
          </a:stretch>
        </p:blipFill>
        <p:spPr>
          <a:xfrm>
            <a:off x="8405275" y="119138"/>
            <a:ext cx="642325" cy="642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1"/>
          <p:cNvSpPr txBox="1">
            <a:spLocks noGrp="1"/>
          </p:cNvSpPr>
          <p:nvPr>
            <p:ph type="body" idx="4294967295"/>
          </p:nvPr>
        </p:nvSpPr>
        <p:spPr>
          <a:xfrm>
            <a:off x="311700" y="433800"/>
            <a:ext cx="8520600" cy="4338000"/>
          </a:xfrm>
          <a:prstGeom prst="rect">
            <a:avLst/>
          </a:prstGeom>
        </p:spPr>
        <p:txBody>
          <a:bodyPr spcFirstLastPara="1" wrap="square" lIns="91425" tIns="91425" rIns="91425" bIns="91425" anchor="t" anchorCtr="0">
            <a:normAutofit/>
          </a:bodyPr>
          <a:lstStyle/>
          <a:p>
            <a:pPr marL="0" marR="0" lvl="0" indent="0" algn="just" rtl="0">
              <a:lnSpc>
                <a:spcPct val="150000"/>
              </a:lnSpc>
              <a:spcBef>
                <a:spcPts val="1000"/>
              </a:spcBef>
              <a:spcAft>
                <a:spcPts val="0"/>
              </a:spcAft>
              <a:buNone/>
            </a:pPr>
            <a:r>
              <a:rPr lang="en-GB" sz="1500" b="1">
                <a:solidFill>
                  <a:srgbClr val="000000"/>
                </a:solidFill>
                <a:highlight>
                  <a:srgbClr val="FFFFFF"/>
                </a:highlight>
                <a:latin typeface="Bookman Old Style"/>
                <a:ea typeface="Bookman Old Style"/>
                <a:cs typeface="Bookman Old Style"/>
                <a:sym typeface="Bookman Old Style"/>
              </a:rPr>
              <a:t>Kafka Partitioning</a:t>
            </a:r>
            <a:endParaRPr sz="1500" b="1">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If a topic were constrained to live entirely on one machine, that would place a pretty radical limit on the ability of Kafka to scale.</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It could manage many topics across many machines—Kafka is a distributed system, after all—but no one topic could ever get too big or aspire to accommodate too many reads and writes.</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 Fortunately, Kafka does not leave us without options here: It gives us the ability to partition topics.</a:t>
            </a:r>
            <a:endParaRPr sz="1200">
              <a:solidFill>
                <a:srgbClr val="000000"/>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pic>
        <p:nvPicPr>
          <p:cNvPr id="175" name="Google Shape;175;p31"/>
          <p:cNvPicPr preferRelativeResize="0"/>
          <p:nvPr/>
        </p:nvPicPr>
        <p:blipFill>
          <a:blip r:embed="rId3">
            <a:alphaModFix/>
          </a:blip>
          <a:stretch>
            <a:fillRect/>
          </a:stretch>
        </p:blipFill>
        <p:spPr>
          <a:xfrm>
            <a:off x="8405275" y="119138"/>
            <a:ext cx="642325" cy="642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body" idx="4294967295"/>
          </p:nvPr>
        </p:nvSpPr>
        <p:spPr>
          <a:xfrm>
            <a:off x="311700" y="768425"/>
            <a:ext cx="8520600" cy="4003500"/>
          </a:xfrm>
          <a:prstGeom prst="rect">
            <a:avLst/>
          </a:prstGeom>
        </p:spPr>
        <p:txBody>
          <a:bodyPr spcFirstLastPara="1" wrap="square" lIns="91425" tIns="91425" rIns="91425" bIns="91425" anchor="t" anchorCtr="0">
            <a:normAutofit/>
          </a:bodyPr>
          <a:lstStyle/>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Partitioning takes the single topic log and breaks it into multiple logs, each of which can live on a separate node in the Kafka cluster.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This way, the work of storing messages, writing new messages, and processing existing messages can be split among many nodes in the cluster.</a:t>
            </a:r>
            <a:endParaRPr sz="1500">
              <a:solidFill>
                <a:srgbClr val="000000"/>
              </a:solidFill>
              <a:highlight>
                <a:srgbClr val="FFFFFF"/>
              </a:highlight>
              <a:latin typeface="Bookman Old Style"/>
              <a:ea typeface="Bookman Old Style"/>
              <a:cs typeface="Bookman Old Style"/>
              <a:sym typeface="Bookman Old Style"/>
            </a:endParaRPr>
          </a:p>
          <a:p>
            <a:pPr marL="0" marR="0" lvl="0" indent="0" algn="just" rtl="0">
              <a:lnSpc>
                <a:spcPct val="150000"/>
              </a:lnSpc>
              <a:spcBef>
                <a:spcPts val="1000"/>
              </a:spcBef>
              <a:spcAft>
                <a:spcPts val="0"/>
              </a:spcAft>
              <a:buNone/>
            </a:pPr>
            <a:r>
              <a:rPr lang="en-GB" sz="1500" b="1">
                <a:solidFill>
                  <a:srgbClr val="000000"/>
                </a:solidFill>
                <a:highlight>
                  <a:srgbClr val="FFFFFF"/>
                </a:highlight>
                <a:latin typeface="Bookman Old Style"/>
                <a:ea typeface="Bookman Old Style"/>
                <a:cs typeface="Bookman Old Style"/>
                <a:sym typeface="Bookman Old Style"/>
              </a:rPr>
              <a:t>How Partitioning Works</a:t>
            </a:r>
            <a:endParaRPr sz="1500" b="1">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Having broken a topic up into partitions, we need a way of deciding which messages to write to which partitions.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Typically, if a message has no key, subsequent messages will be distributed round-robin among all the topic’s partitions.</a:t>
            </a:r>
            <a:endParaRPr sz="1200">
              <a:solidFill>
                <a:srgbClr val="000000"/>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pic>
        <p:nvPicPr>
          <p:cNvPr id="181" name="Google Shape;181;p32"/>
          <p:cNvPicPr preferRelativeResize="0"/>
          <p:nvPr/>
        </p:nvPicPr>
        <p:blipFill>
          <a:blip r:embed="rId3">
            <a:alphaModFix/>
          </a:blip>
          <a:stretch>
            <a:fillRect/>
          </a:stretch>
        </p:blipFill>
        <p:spPr>
          <a:xfrm>
            <a:off x="8405275" y="119138"/>
            <a:ext cx="642325" cy="642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3"/>
          <p:cNvSpPr txBox="1">
            <a:spLocks noGrp="1"/>
          </p:cNvSpPr>
          <p:nvPr>
            <p:ph type="body" idx="4294967295"/>
          </p:nvPr>
        </p:nvSpPr>
        <p:spPr>
          <a:xfrm>
            <a:off x="311700" y="818000"/>
            <a:ext cx="8520600" cy="3953700"/>
          </a:xfrm>
          <a:prstGeom prst="rect">
            <a:avLst/>
          </a:prstGeom>
        </p:spPr>
        <p:txBody>
          <a:bodyPr spcFirstLastPara="1" wrap="square" lIns="91425" tIns="91425" rIns="91425" bIns="91425" anchor="t" anchorCtr="0">
            <a:normAutofit/>
          </a:bodyPr>
          <a:lstStyle/>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In this case, all partitions get an even share of the data, but we don’t preserve any kind of ordering of the input messages.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If the message does have a key, then the destination partition will be computed from a hash of the key.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This allows Kafka to guarantee that messages having the same key always land in the same partition, and therefore are always in order.</a:t>
            </a:r>
            <a:endParaRPr sz="1200">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endParaRPr sz="1200">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endParaRPr/>
          </a:p>
        </p:txBody>
      </p:sp>
      <p:pic>
        <p:nvPicPr>
          <p:cNvPr id="187" name="Google Shape;187;p33"/>
          <p:cNvPicPr preferRelativeResize="0"/>
          <p:nvPr/>
        </p:nvPicPr>
        <p:blipFill>
          <a:blip r:embed="rId3">
            <a:alphaModFix/>
          </a:blip>
          <a:stretch>
            <a:fillRect/>
          </a:stretch>
        </p:blipFill>
        <p:spPr>
          <a:xfrm>
            <a:off x="8405275" y="119138"/>
            <a:ext cx="642325" cy="642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4"/>
          <p:cNvSpPr txBox="1">
            <a:spLocks noGrp="1"/>
          </p:cNvSpPr>
          <p:nvPr>
            <p:ph type="body" idx="4294967295"/>
          </p:nvPr>
        </p:nvSpPr>
        <p:spPr>
          <a:xfrm>
            <a:off x="311700" y="743650"/>
            <a:ext cx="8520600" cy="4028100"/>
          </a:xfrm>
          <a:prstGeom prst="rect">
            <a:avLst/>
          </a:prstGeom>
        </p:spPr>
        <p:txBody>
          <a:bodyPr spcFirstLastPara="1" wrap="square" lIns="91425" tIns="91425" rIns="91425" bIns="91425" anchor="t" anchorCtr="0">
            <a:normAutofit/>
          </a:bodyPr>
          <a:lstStyle/>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For example, if you are producing events that are all associated with the same customer, using the customer ID as the key guarantees that all of the events from a given customer will always arrive in order.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This creates the possibility that a very active key will create a larger and more active partition, but this risk is small in practice and is manageable when it presents itself.</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 It is often worth it in order to preserve the ordering of keys.</a:t>
            </a:r>
            <a:endParaRPr sz="1500">
              <a:solidFill>
                <a:srgbClr val="000000"/>
              </a:solidFill>
              <a:highlight>
                <a:srgbClr val="FFFFFF"/>
              </a:highlight>
              <a:latin typeface="Bookman Old Style"/>
              <a:ea typeface="Bookman Old Style"/>
              <a:cs typeface="Bookman Old Style"/>
              <a:sym typeface="Bookman Old Style"/>
            </a:endParaRPr>
          </a:p>
          <a:p>
            <a:pPr marL="0" lvl="0" indent="0" algn="l" rtl="0">
              <a:spcBef>
                <a:spcPts val="0"/>
              </a:spcBef>
              <a:spcAft>
                <a:spcPts val="1200"/>
              </a:spcAft>
              <a:buNone/>
            </a:pPr>
            <a:endParaRPr/>
          </a:p>
        </p:txBody>
      </p:sp>
      <p:pic>
        <p:nvPicPr>
          <p:cNvPr id="193" name="Google Shape;193;p34"/>
          <p:cNvPicPr preferRelativeResize="0"/>
          <p:nvPr/>
        </p:nvPicPr>
        <p:blipFill>
          <a:blip r:embed="rId3">
            <a:alphaModFix/>
          </a:blip>
          <a:stretch>
            <a:fillRect/>
          </a:stretch>
        </p:blipFill>
        <p:spPr>
          <a:xfrm>
            <a:off x="8405275" y="119138"/>
            <a:ext cx="642325" cy="642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Kafka Brokers</a:t>
            </a:r>
            <a:endParaRPr/>
          </a:p>
        </p:txBody>
      </p:sp>
      <p:sp>
        <p:nvSpPr>
          <p:cNvPr id="199" name="Google Shape;199;p35"/>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So far we have talked about events, topics, and partitions, but as of yet, we have not been too explicit about the actual computers in the picture.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From a physical infrastructure standpoint, Kafka is composed of a network of machines called brokers.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In a contemporary deployment, these may not be separate physical servers but containers running on pods running on virtualized servers running on actual processors in a physical datacenter somewhere. </a:t>
            </a:r>
            <a:endParaRPr/>
          </a:p>
        </p:txBody>
      </p:sp>
      <p:pic>
        <p:nvPicPr>
          <p:cNvPr id="200" name="Google Shape;200;p35"/>
          <p:cNvPicPr preferRelativeResize="0"/>
          <p:nvPr/>
        </p:nvPicPr>
        <p:blipFill>
          <a:blip r:embed="rId3">
            <a:alphaModFix/>
          </a:blip>
          <a:stretch>
            <a:fillRect/>
          </a:stretch>
        </p:blipFill>
        <p:spPr>
          <a:xfrm>
            <a:off x="8405275" y="119138"/>
            <a:ext cx="642325" cy="642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body" idx="4294967295"/>
          </p:nvPr>
        </p:nvSpPr>
        <p:spPr>
          <a:xfrm>
            <a:off x="311700" y="805600"/>
            <a:ext cx="8520600" cy="3966300"/>
          </a:xfrm>
          <a:prstGeom prst="rect">
            <a:avLst/>
          </a:prstGeom>
        </p:spPr>
        <p:txBody>
          <a:bodyPr spcFirstLastPara="1" wrap="square" lIns="91425" tIns="91425" rIns="91425" bIns="91425" anchor="t" anchorCtr="0">
            <a:normAutofit/>
          </a:bodyPr>
          <a:lstStyle/>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However they are deployed, they are independent machines each running the Kafka broker process.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Each broker hosts some set of partitions and handles incoming requests to write new events to those partitions or read events from them. Brokers also handle replication of partitions between each other.</a:t>
            </a:r>
            <a:endParaRPr sz="1200">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206" name="Google Shape;206;p36"/>
          <p:cNvPicPr preferRelativeResize="0"/>
          <p:nvPr/>
        </p:nvPicPr>
        <p:blipFill>
          <a:blip r:embed="rId3">
            <a:alphaModFix/>
          </a:blip>
          <a:stretch>
            <a:fillRect/>
          </a:stretch>
        </p:blipFill>
        <p:spPr>
          <a:xfrm>
            <a:off x="8405275" y="119138"/>
            <a:ext cx="642325" cy="642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body" idx="4294967295"/>
          </p:nvPr>
        </p:nvSpPr>
        <p:spPr>
          <a:xfrm>
            <a:off x="311700" y="768425"/>
            <a:ext cx="8520600" cy="4003500"/>
          </a:xfrm>
          <a:prstGeom prst="rect">
            <a:avLst/>
          </a:prstGeom>
        </p:spPr>
        <p:txBody>
          <a:bodyPr spcFirstLastPara="1" wrap="square" lIns="91425" tIns="91425" rIns="91425" bIns="91425" anchor="t" anchorCtr="0">
            <a:normAutofit/>
          </a:bodyPr>
          <a:lstStyle/>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Now let’s get outside of the Kafka cluster itself to the applications that use Kafka: the producers and consumers.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These are client applications that contain your code, putting messages into topics and reading messages from topics.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Every component of the Kafka platform that is not a Kafka broker is, at bottom, either a producer or a consumer or both.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Producing and consuming are how you interface with a cluster.</a:t>
            </a:r>
            <a:endParaRPr/>
          </a:p>
        </p:txBody>
      </p:sp>
      <p:pic>
        <p:nvPicPr>
          <p:cNvPr id="212" name="Google Shape;212;p37"/>
          <p:cNvPicPr preferRelativeResize="0"/>
          <p:nvPr/>
        </p:nvPicPr>
        <p:blipFill>
          <a:blip r:embed="rId3">
            <a:alphaModFix/>
          </a:blip>
          <a:stretch>
            <a:fillRect/>
          </a:stretch>
        </p:blipFill>
        <p:spPr>
          <a:xfrm>
            <a:off x="8405275" y="119138"/>
            <a:ext cx="642325" cy="642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Kafka Producer</a:t>
            </a:r>
            <a:endParaRPr/>
          </a:p>
        </p:txBody>
      </p:sp>
      <p:sp>
        <p:nvSpPr>
          <p:cNvPr id="218" name="Google Shape;218;p38"/>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The API surface of the producer library is fairly lightweight: In Java, there is a class called KafkaProducer that you use to connect to the cluster.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You give this class a map of configuration parameters, including the address of some brokers in the cluster, any appropriate security configuration, and other settings that determine the network behavior of the producer.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There is another class called ProducerRecord that you use to hold the key-value pair you want to send to the cluster.</a:t>
            </a:r>
            <a:endParaRPr sz="1200">
              <a:solidFill>
                <a:srgbClr val="000000"/>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pic>
        <p:nvPicPr>
          <p:cNvPr id="219" name="Google Shape;219;p38"/>
          <p:cNvPicPr preferRelativeResize="0"/>
          <p:nvPr/>
        </p:nvPicPr>
        <p:blipFill>
          <a:blip r:embed="rId3">
            <a:alphaModFix/>
          </a:blip>
          <a:stretch>
            <a:fillRect/>
          </a:stretch>
        </p:blipFill>
        <p:spPr>
          <a:xfrm>
            <a:off x="8405275" y="119138"/>
            <a:ext cx="642325" cy="642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930B59-3154-4AF7-945D-C4BAAC30F791}"/>
              </a:ext>
            </a:extLst>
          </p:cNvPr>
          <p:cNvPicPr>
            <a:picLocks noChangeAspect="1"/>
          </p:cNvPicPr>
          <p:nvPr/>
        </p:nvPicPr>
        <p:blipFill>
          <a:blip r:embed="rId2"/>
          <a:stretch>
            <a:fillRect/>
          </a:stretch>
        </p:blipFill>
        <p:spPr>
          <a:xfrm>
            <a:off x="493195" y="334704"/>
            <a:ext cx="7869372" cy="4350710"/>
          </a:xfrm>
          <a:prstGeom prst="rect">
            <a:avLst/>
          </a:prstGeom>
        </p:spPr>
      </p:pic>
    </p:spTree>
    <p:extLst>
      <p:ext uri="{BB962C8B-B14F-4D97-AF65-F5344CB8AC3E}">
        <p14:creationId xmlns:p14="http://schemas.microsoft.com/office/powerpoint/2010/main" val="3625616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9"/>
          <p:cNvSpPr txBox="1">
            <a:spLocks noGrp="1"/>
          </p:cNvSpPr>
          <p:nvPr>
            <p:ph type="body" idx="4294967295"/>
          </p:nvPr>
        </p:nvSpPr>
        <p:spPr>
          <a:xfrm>
            <a:off x="311700" y="867575"/>
            <a:ext cx="8520600" cy="3904200"/>
          </a:xfrm>
          <a:prstGeom prst="rect">
            <a:avLst/>
          </a:prstGeom>
        </p:spPr>
        <p:txBody>
          <a:bodyPr spcFirstLastPara="1" wrap="square" lIns="91425" tIns="91425" rIns="91425" bIns="91425" anchor="t" anchorCtr="0">
            <a:normAutofit/>
          </a:bodyPr>
          <a:lstStyle/>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To a first-order approximation, this is all the API surface area there is to producing messages.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Under the covers, the library is managing connection pools, network buffering, waiting for brokers to acknowledge messages, retransmitting messages when necessary, and a host of other details no application programmer need concern herself with</a:t>
            </a:r>
            <a:endParaRPr sz="1200">
              <a:solidFill>
                <a:srgbClr val="000000"/>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pic>
        <p:nvPicPr>
          <p:cNvPr id="225" name="Google Shape;225;p39"/>
          <p:cNvPicPr preferRelativeResize="0"/>
          <p:nvPr/>
        </p:nvPicPr>
        <p:blipFill>
          <a:blip r:embed="rId3">
            <a:alphaModFix/>
          </a:blip>
          <a:stretch>
            <a:fillRect/>
          </a:stretch>
        </p:blipFill>
        <p:spPr>
          <a:xfrm>
            <a:off x="8405275" y="119138"/>
            <a:ext cx="642325" cy="642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F1E7C4-989C-40DB-803B-8A2921ADF136}"/>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3146168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5" name="Google Shape;95;p18"/>
          <p:cNvPicPr preferRelativeResize="0"/>
          <p:nvPr/>
        </p:nvPicPr>
        <p:blipFill>
          <a:blip r:embed="rId3">
            <a:alphaModFix/>
          </a:blip>
          <a:stretch>
            <a:fillRect/>
          </a:stretch>
        </p:blipFill>
        <p:spPr>
          <a:xfrm>
            <a:off x="8405275" y="119138"/>
            <a:ext cx="642325" cy="642325"/>
          </a:xfrm>
          <a:prstGeom prst="rect">
            <a:avLst/>
          </a:prstGeom>
          <a:noFill/>
          <a:ln>
            <a:noFill/>
          </a:ln>
        </p:spPr>
      </p:pic>
      <p:pic>
        <p:nvPicPr>
          <p:cNvPr id="2052" name="Picture 4" descr="Fundamentals">
            <a:extLst>
              <a:ext uri="{FF2B5EF4-FFF2-40B4-BE49-F238E27FC236}">
                <a16:creationId xmlns:a16="http://schemas.microsoft.com/office/drawing/2014/main" id="{6D66A303-8225-46A2-87A8-3993E2B74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379" y="761463"/>
            <a:ext cx="8187965" cy="41349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0"/>
          <p:cNvSpPr txBox="1">
            <a:spLocks noGrp="1"/>
          </p:cNvSpPr>
          <p:nvPr>
            <p:ph type="body" idx="4294967295"/>
          </p:nvPr>
        </p:nvSpPr>
        <p:spPr>
          <a:xfrm>
            <a:off x="311700" y="359425"/>
            <a:ext cx="8520600" cy="44247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GB" sz="1500" b="1">
                <a:solidFill>
                  <a:srgbClr val="000000"/>
                </a:solidFill>
                <a:highlight>
                  <a:srgbClr val="FFFFFF"/>
                </a:highlight>
                <a:latin typeface="Bookman Old Style"/>
                <a:ea typeface="Bookman Old Style"/>
                <a:cs typeface="Bookman Old Style"/>
                <a:sym typeface="Bookman Old Style"/>
              </a:rPr>
              <a:t>Producer Example</a:t>
            </a:r>
            <a:endParaRPr sz="1500" b="1">
              <a:solidFill>
                <a:srgbClr val="000000"/>
              </a:solidFill>
              <a:highlight>
                <a:srgbClr val="FFFFFF"/>
              </a:highlight>
              <a:latin typeface="Bookman Old Style"/>
              <a:ea typeface="Bookman Old Style"/>
              <a:cs typeface="Bookman Old Style"/>
              <a:sym typeface="Bookman Old Style"/>
            </a:endParaRPr>
          </a:p>
          <a:p>
            <a:pPr marL="0" lvl="0" indent="0" algn="l" rtl="0">
              <a:lnSpc>
                <a:spcPct val="150000"/>
              </a:lnSpc>
              <a:spcBef>
                <a:spcPts val="800"/>
              </a:spcBef>
              <a:spcAft>
                <a:spcPts val="0"/>
              </a:spcAft>
              <a:buNone/>
            </a:pPr>
            <a:r>
              <a:rPr lang="en-GB" sz="1500">
                <a:solidFill>
                  <a:srgbClr val="000000"/>
                </a:solidFill>
                <a:highlight>
                  <a:srgbClr val="FFFFFF"/>
                </a:highlight>
                <a:latin typeface="Bookman Old Style"/>
                <a:ea typeface="Bookman Old Style"/>
                <a:cs typeface="Bookman Old Style"/>
                <a:sym typeface="Bookman Old Style"/>
              </a:rPr>
              <a:t>Whether you know it or not yet, you're extremely happy someone wrote this library for you. try</a:t>
            </a:r>
            <a:endParaRPr sz="1500">
              <a:solidFill>
                <a:srgbClr val="000000"/>
              </a:solidFill>
              <a:highlight>
                <a:srgbClr val="FFFFFF"/>
              </a:highlight>
              <a:latin typeface="Bookman Old Style"/>
              <a:ea typeface="Bookman Old Style"/>
              <a:cs typeface="Bookman Old Style"/>
              <a:sym typeface="Bookman Old Style"/>
            </a:endParaRPr>
          </a:p>
          <a:p>
            <a:pPr marL="0" lvl="0" indent="0" algn="l" rtl="0">
              <a:lnSpc>
                <a:spcPct val="150000"/>
              </a:lnSpc>
              <a:spcBef>
                <a:spcPts val="1900"/>
              </a:spcBef>
              <a:spcAft>
                <a:spcPts val="1200"/>
              </a:spcAft>
              <a:buNone/>
            </a:pPr>
            <a:endParaRPr sz="1500">
              <a:solidFill>
                <a:srgbClr val="000000"/>
              </a:solidFill>
              <a:latin typeface="Bookman Old Style"/>
              <a:ea typeface="Bookman Old Style"/>
              <a:cs typeface="Bookman Old Style"/>
              <a:sym typeface="Bookman Old Style"/>
            </a:endParaRPr>
          </a:p>
        </p:txBody>
      </p:sp>
      <p:pic>
        <p:nvPicPr>
          <p:cNvPr id="231" name="Google Shape;231;p40"/>
          <p:cNvPicPr preferRelativeResize="0"/>
          <p:nvPr/>
        </p:nvPicPr>
        <p:blipFill>
          <a:blip r:embed="rId3">
            <a:alphaModFix/>
          </a:blip>
          <a:stretch>
            <a:fillRect/>
          </a:stretch>
        </p:blipFill>
        <p:spPr>
          <a:xfrm>
            <a:off x="1094038" y="1606227"/>
            <a:ext cx="6955925" cy="2967125"/>
          </a:xfrm>
          <a:prstGeom prst="rect">
            <a:avLst/>
          </a:prstGeom>
          <a:noFill/>
          <a:ln>
            <a:noFill/>
          </a:ln>
        </p:spPr>
      </p:pic>
      <p:pic>
        <p:nvPicPr>
          <p:cNvPr id="232" name="Google Shape;232;p40"/>
          <p:cNvPicPr preferRelativeResize="0"/>
          <p:nvPr/>
        </p:nvPicPr>
        <p:blipFill>
          <a:blip r:embed="rId4">
            <a:alphaModFix/>
          </a:blip>
          <a:stretch>
            <a:fillRect/>
          </a:stretch>
        </p:blipFill>
        <p:spPr>
          <a:xfrm>
            <a:off x="8405275" y="119138"/>
            <a:ext cx="642325" cy="642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Kafka Consumer</a:t>
            </a:r>
            <a:endParaRPr/>
          </a:p>
        </p:txBody>
      </p:sp>
      <p:sp>
        <p:nvSpPr>
          <p:cNvPr id="238" name="Google Shape;238;p41"/>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Using the consumer API is similar in principle to the producer.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You use a class called KafkaConsumer to connect to the cluster (passing a configuration map to specify the address of the cluster, security, and other parameters).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Then you use that connection to subscribe to one or more topics. </a:t>
            </a:r>
            <a:endParaRPr sz="1200">
              <a:solidFill>
                <a:srgbClr val="000000"/>
              </a:solidFill>
              <a:highlight>
                <a:srgbClr val="FFFFFF"/>
              </a:highlight>
              <a:latin typeface="Arial"/>
              <a:ea typeface="Arial"/>
              <a:cs typeface="Arial"/>
              <a:sym typeface="Arial"/>
            </a:endParaRPr>
          </a:p>
          <a:p>
            <a:pPr marL="0" lvl="0" indent="0" algn="l" rtl="0">
              <a:spcBef>
                <a:spcPts val="800"/>
              </a:spcBef>
              <a:spcAft>
                <a:spcPts val="0"/>
              </a:spcAft>
              <a:buNone/>
            </a:pPr>
            <a:endParaRPr sz="1200">
              <a:solidFill>
                <a:srgbClr val="000000"/>
              </a:solidFill>
              <a:highlight>
                <a:srgbClr val="FFFFFF"/>
              </a:highlight>
              <a:latin typeface="Arial"/>
              <a:ea typeface="Arial"/>
              <a:cs typeface="Arial"/>
              <a:sym typeface="Arial"/>
            </a:endParaRPr>
          </a:p>
          <a:p>
            <a:pPr marL="0" lvl="0" indent="0" algn="l" rtl="0">
              <a:spcBef>
                <a:spcPts val="1900"/>
              </a:spcBef>
              <a:spcAft>
                <a:spcPts val="1200"/>
              </a:spcAft>
              <a:buNone/>
            </a:pPr>
            <a:endParaRPr/>
          </a:p>
        </p:txBody>
      </p:sp>
      <p:pic>
        <p:nvPicPr>
          <p:cNvPr id="239" name="Google Shape;239;p41"/>
          <p:cNvPicPr preferRelativeResize="0"/>
          <p:nvPr/>
        </p:nvPicPr>
        <p:blipFill>
          <a:blip r:embed="rId3">
            <a:alphaModFix/>
          </a:blip>
          <a:stretch>
            <a:fillRect/>
          </a:stretch>
        </p:blipFill>
        <p:spPr>
          <a:xfrm>
            <a:off x="8405275" y="119138"/>
            <a:ext cx="642325" cy="642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2"/>
          <p:cNvSpPr txBox="1">
            <a:spLocks noGrp="1"/>
          </p:cNvSpPr>
          <p:nvPr>
            <p:ph type="body" idx="4294967295"/>
          </p:nvPr>
        </p:nvSpPr>
        <p:spPr>
          <a:xfrm>
            <a:off x="311700" y="594900"/>
            <a:ext cx="8520600" cy="4189200"/>
          </a:xfrm>
          <a:prstGeom prst="rect">
            <a:avLst/>
          </a:prstGeom>
        </p:spPr>
        <p:txBody>
          <a:bodyPr spcFirstLastPara="1" wrap="square" lIns="91425" tIns="91425" rIns="91425" bIns="91425" anchor="t" anchorCtr="0">
            <a:normAutofit/>
          </a:bodyPr>
          <a:lstStyle/>
          <a:p>
            <a:pPr marL="457200" marR="0" lvl="0" indent="-323850" algn="just" rtl="0">
              <a:lnSpc>
                <a:spcPct val="150000"/>
              </a:lnSpc>
              <a:spcBef>
                <a:spcPts val="1000"/>
              </a:spcBef>
              <a:spcAft>
                <a:spcPts val="0"/>
              </a:spcAft>
              <a:buClr>
                <a:srgbClr val="000000"/>
              </a:buClr>
              <a:buSzPts val="1500"/>
              <a:buFont typeface="Bookman Old Style"/>
              <a:buChar char="●"/>
            </a:pPr>
            <a:r>
              <a:rPr lang="en-GB" sz="1500" dirty="0">
                <a:solidFill>
                  <a:srgbClr val="000000"/>
                </a:solidFill>
                <a:highlight>
                  <a:srgbClr val="FFFFFF"/>
                </a:highlight>
                <a:latin typeface="Bookman Old Style"/>
                <a:ea typeface="Bookman Old Style"/>
                <a:cs typeface="Bookman Old Style"/>
                <a:sym typeface="Bookman Old Style"/>
              </a:rPr>
              <a:t>When messages are available on those topics, they come back in a collection called </a:t>
            </a:r>
            <a:r>
              <a:rPr lang="en-GB" sz="1500" dirty="0" err="1">
                <a:solidFill>
                  <a:srgbClr val="000000"/>
                </a:solidFill>
                <a:highlight>
                  <a:srgbClr val="FFFFFF"/>
                </a:highlight>
                <a:latin typeface="Bookman Old Style"/>
                <a:ea typeface="Bookman Old Style"/>
                <a:cs typeface="Bookman Old Style"/>
                <a:sym typeface="Bookman Old Style"/>
              </a:rPr>
              <a:t>ConsumerRecords</a:t>
            </a:r>
            <a:r>
              <a:rPr lang="en-GB" sz="1500" dirty="0">
                <a:solidFill>
                  <a:srgbClr val="000000"/>
                </a:solidFill>
                <a:highlight>
                  <a:srgbClr val="FFFFFF"/>
                </a:highlight>
                <a:latin typeface="Bookman Old Style"/>
                <a:ea typeface="Bookman Old Style"/>
                <a:cs typeface="Bookman Old Style"/>
                <a:sym typeface="Bookman Old Style"/>
              </a:rPr>
              <a:t>, which contains individual instances of messages in the form of </a:t>
            </a:r>
            <a:r>
              <a:rPr lang="en-GB" sz="1500" dirty="0" err="1">
                <a:solidFill>
                  <a:srgbClr val="000000"/>
                </a:solidFill>
                <a:highlight>
                  <a:srgbClr val="FFFFFF"/>
                </a:highlight>
                <a:latin typeface="Bookman Old Style"/>
                <a:ea typeface="Bookman Old Style"/>
                <a:cs typeface="Bookman Old Style"/>
                <a:sym typeface="Bookman Old Style"/>
              </a:rPr>
              <a:t>ConsumerRecord</a:t>
            </a:r>
            <a:r>
              <a:rPr lang="en-GB" sz="1500" dirty="0">
                <a:solidFill>
                  <a:srgbClr val="000000"/>
                </a:solidFill>
                <a:highlight>
                  <a:srgbClr val="FFFFFF"/>
                </a:highlight>
                <a:latin typeface="Bookman Old Style"/>
                <a:ea typeface="Bookman Old Style"/>
                <a:cs typeface="Bookman Old Style"/>
                <a:sym typeface="Bookman Old Style"/>
              </a:rPr>
              <a:t> objects. </a:t>
            </a:r>
            <a:endParaRPr sz="1500" dirty="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dirty="0">
                <a:solidFill>
                  <a:srgbClr val="000000"/>
                </a:solidFill>
                <a:highlight>
                  <a:srgbClr val="FFFFFF"/>
                </a:highlight>
                <a:latin typeface="Bookman Old Style"/>
                <a:ea typeface="Bookman Old Style"/>
                <a:cs typeface="Bookman Old Style"/>
                <a:sym typeface="Bookman Old Style"/>
              </a:rPr>
              <a:t>A </a:t>
            </a:r>
            <a:r>
              <a:rPr lang="en-GB" sz="1500" dirty="0" err="1">
                <a:solidFill>
                  <a:srgbClr val="000000"/>
                </a:solidFill>
                <a:highlight>
                  <a:srgbClr val="FFFFFF"/>
                </a:highlight>
                <a:latin typeface="Bookman Old Style"/>
                <a:ea typeface="Bookman Old Style"/>
                <a:cs typeface="Bookman Old Style"/>
                <a:sym typeface="Bookman Old Style"/>
              </a:rPr>
              <a:t>ConsumerRecord</a:t>
            </a:r>
            <a:r>
              <a:rPr lang="en-GB" sz="1500" dirty="0">
                <a:solidFill>
                  <a:srgbClr val="000000"/>
                </a:solidFill>
                <a:highlight>
                  <a:srgbClr val="FFFFFF"/>
                </a:highlight>
                <a:latin typeface="Bookman Old Style"/>
                <a:ea typeface="Bookman Old Style"/>
                <a:cs typeface="Bookman Old Style"/>
                <a:sym typeface="Bookman Old Style"/>
              </a:rPr>
              <a:t> object represents the key/value pair of a single Kafka message.</a:t>
            </a:r>
            <a:endParaRPr dirty="0"/>
          </a:p>
        </p:txBody>
      </p:sp>
      <p:pic>
        <p:nvPicPr>
          <p:cNvPr id="245" name="Google Shape;245;p42"/>
          <p:cNvPicPr preferRelativeResize="0"/>
          <p:nvPr/>
        </p:nvPicPr>
        <p:blipFill>
          <a:blip r:embed="rId3">
            <a:alphaModFix/>
          </a:blip>
          <a:stretch>
            <a:fillRect/>
          </a:stretch>
        </p:blipFill>
        <p:spPr>
          <a:xfrm>
            <a:off x="978425" y="2231775"/>
            <a:ext cx="7187175" cy="2787825"/>
          </a:xfrm>
          <a:prstGeom prst="rect">
            <a:avLst/>
          </a:prstGeom>
          <a:noFill/>
          <a:ln>
            <a:noFill/>
          </a:ln>
        </p:spPr>
      </p:pic>
      <p:pic>
        <p:nvPicPr>
          <p:cNvPr id="246" name="Google Shape;246;p42"/>
          <p:cNvPicPr preferRelativeResize="0"/>
          <p:nvPr/>
        </p:nvPicPr>
        <p:blipFill>
          <a:blip r:embed="rId4">
            <a:alphaModFix/>
          </a:blip>
          <a:stretch>
            <a:fillRect/>
          </a:stretch>
        </p:blipFill>
        <p:spPr>
          <a:xfrm>
            <a:off x="8405275" y="119138"/>
            <a:ext cx="642325" cy="642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3"/>
          <p:cNvSpPr txBox="1">
            <a:spLocks noGrp="1"/>
          </p:cNvSpPr>
          <p:nvPr>
            <p:ph type="body" idx="4294967295"/>
          </p:nvPr>
        </p:nvSpPr>
        <p:spPr>
          <a:xfrm>
            <a:off x="311700" y="694075"/>
            <a:ext cx="8520600" cy="4090200"/>
          </a:xfrm>
          <a:prstGeom prst="rect">
            <a:avLst/>
          </a:prstGeom>
        </p:spPr>
        <p:txBody>
          <a:bodyPr spcFirstLastPara="1" wrap="square" lIns="91425" tIns="91425" rIns="91425" bIns="91425" anchor="t" anchorCtr="0">
            <a:normAutofit/>
          </a:bodyPr>
          <a:lstStyle/>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KafkaConsumer manages connection pooling and the network protocol just like KafkaProducer does, but there is a much bigger story on the read side than just the network plumbing.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First of all, Kafka is different from legacy message queues in that reading a message does not destroy it; it is still there to be read by any other consumer that might be interested in it.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In fact, it’s perfectly normal in Kafka for many consumers to read from one topic. </a:t>
            </a:r>
            <a:endParaRPr sz="1200">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endParaRPr sz="1200">
              <a:solidFill>
                <a:srgbClr val="000000"/>
              </a:solidFill>
              <a:highlight>
                <a:srgbClr val="FFFFFF"/>
              </a:highlight>
              <a:latin typeface="Arial"/>
              <a:ea typeface="Arial"/>
              <a:cs typeface="Arial"/>
              <a:sym typeface="Arial"/>
            </a:endParaRPr>
          </a:p>
          <a:p>
            <a:pPr marL="0" lvl="0" indent="0" algn="l" rtl="0">
              <a:spcBef>
                <a:spcPts val="0"/>
              </a:spcBef>
              <a:spcAft>
                <a:spcPts val="1200"/>
              </a:spcAft>
              <a:buNone/>
            </a:pPr>
            <a:endParaRPr/>
          </a:p>
        </p:txBody>
      </p:sp>
      <p:pic>
        <p:nvPicPr>
          <p:cNvPr id="252" name="Google Shape;252;p43"/>
          <p:cNvPicPr preferRelativeResize="0"/>
          <p:nvPr/>
        </p:nvPicPr>
        <p:blipFill>
          <a:blip r:embed="rId3">
            <a:alphaModFix/>
          </a:blip>
          <a:stretch>
            <a:fillRect/>
          </a:stretch>
        </p:blipFill>
        <p:spPr>
          <a:xfrm>
            <a:off x="8405275" y="119138"/>
            <a:ext cx="642325" cy="6423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4"/>
          <p:cNvSpPr txBox="1">
            <a:spLocks noGrp="1"/>
          </p:cNvSpPr>
          <p:nvPr>
            <p:ph type="body" idx="4294967295"/>
          </p:nvPr>
        </p:nvSpPr>
        <p:spPr>
          <a:xfrm>
            <a:off x="311700" y="681675"/>
            <a:ext cx="8520600" cy="4102500"/>
          </a:xfrm>
          <a:prstGeom prst="rect">
            <a:avLst/>
          </a:prstGeom>
        </p:spPr>
        <p:txBody>
          <a:bodyPr spcFirstLastPara="1" wrap="square" lIns="91425" tIns="91425" rIns="91425" bIns="91425" anchor="t" anchorCtr="0">
            <a:normAutofit/>
          </a:bodyPr>
          <a:lstStyle/>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This one small fact has a positively disproportionate impact on the kinds of software architectures that emerge around Kafka, which is a topic covered very well elsewhere.</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Also, consumers need to be able to handle the scenario in which the rate of message consumption from a topic combined with the computational cost of processing a single message are together too high for a single instance of the application to keep up.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just"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That is, consumers need to scale. In Kafka, scaling consumer groups is more or less automatic.</a:t>
            </a:r>
            <a:endParaRPr/>
          </a:p>
        </p:txBody>
      </p:sp>
      <p:pic>
        <p:nvPicPr>
          <p:cNvPr id="258" name="Google Shape;258;p44"/>
          <p:cNvPicPr preferRelativeResize="0"/>
          <p:nvPr/>
        </p:nvPicPr>
        <p:blipFill>
          <a:blip r:embed="rId3">
            <a:alphaModFix/>
          </a:blip>
          <a:stretch>
            <a:fillRect/>
          </a:stretch>
        </p:blipFill>
        <p:spPr>
          <a:xfrm>
            <a:off x="8405275" y="119138"/>
            <a:ext cx="642325" cy="642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F09CC16-3B64-4C3E-96B4-E823024957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600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5"/>
          <p:cNvSpPr txBox="1">
            <a:spLocks noGrp="1"/>
          </p:cNvSpPr>
          <p:nvPr>
            <p:ph type="title"/>
          </p:nvPr>
        </p:nvSpPr>
        <p:spPr>
          <a:xfrm>
            <a:off x="490250" y="528900"/>
            <a:ext cx="7987200" cy="40857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sz="8000"/>
              <a:t>END OF SESSION </a:t>
            </a:r>
            <a:endParaRPr sz="8000"/>
          </a:p>
          <a:p>
            <a:pPr marL="0" lvl="0" indent="0" algn="ctr" rtl="0">
              <a:spcBef>
                <a:spcPts val="0"/>
              </a:spcBef>
              <a:spcAft>
                <a:spcPts val="0"/>
              </a:spcAft>
              <a:buNone/>
            </a:pPr>
            <a:r>
              <a:rPr lang="en-GB" sz="8000"/>
              <a:t>Q&amp;A</a:t>
            </a:r>
            <a:endParaRPr sz="8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FAEE6-D79D-4FB4-AEF1-2BE1A84F77D8}"/>
              </a:ext>
            </a:extLst>
          </p:cNvPr>
          <p:cNvPicPr>
            <a:picLocks noChangeAspect="1"/>
          </p:cNvPicPr>
          <p:nvPr/>
        </p:nvPicPr>
        <p:blipFill>
          <a:blip r:embed="rId2"/>
          <a:stretch>
            <a:fillRect/>
          </a:stretch>
        </p:blipFill>
        <p:spPr>
          <a:xfrm>
            <a:off x="0" y="85956"/>
            <a:ext cx="6106076" cy="2333394"/>
          </a:xfrm>
          <a:prstGeom prst="rect">
            <a:avLst/>
          </a:prstGeom>
        </p:spPr>
      </p:pic>
      <p:sp>
        <p:nvSpPr>
          <p:cNvPr id="4" name="AutoShape 2" descr="Streaming and Buffering">
            <a:extLst>
              <a:ext uri="{FF2B5EF4-FFF2-40B4-BE49-F238E27FC236}">
                <a16:creationId xmlns:a16="http://schemas.microsoft.com/office/drawing/2014/main" id="{D46C2CC7-D9FD-4DC9-8257-709E3ECDB3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a:extLst>
              <a:ext uri="{FF2B5EF4-FFF2-40B4-BE49-F238E27FC236}">
                <a16:creationId xmlns:a16="http://schemas.microsoft.com/office/drawing/2014/main" id="{6EAD352B-85EB-4C9F-BAFE-28A27C00CA9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79283" y="2571750"/>
            <a:ext cx="5813758" cy="2392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976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CD89C3F-E417-481E-94AB-D1C706232A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59" y="0"/>
            <a:ext cx="5422443" cy="25717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982466B-F587-468F-A8E6-15DEB82A2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795" y="2571749"/>
            <a:ext cx="6032205" cy="2571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485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F7B5E5E-5991-426D-AE5D-AB9714935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835" y="167574"/>
            <a:ext cx="6162675"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50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fontScale="90000"/>
          </a:bodyPr>
          <a:lstStyle/>
          <a:p>
            <a:pPr marL="0" lvl="0" indent="0" algn="l" rtl="0">
              <a:lnSpc>
                <a:spcPct val="150000"/>
              </a:lnSpc>
              <a:spcBef>
                <a:spcPts val="1000"/>
              </a:spcBef>
              <a:spcAft>
                <a:spcPts val="1200"/>
              </a:spcAft>
              <a:buNone/>
            </a:pPr>
            <a:r>
              <a:rPr lang="en-GB">
                <a:solidFill>
                  <a:srgbClr val="000000"/>
                </a:solidFill>
              </a:rPr>
              <a:t>Introduction to Streaming</a:t>
            </a:r>
            <a:endParaRPr/>
          </a:p>
        </p:txBody>
      </p:sp>
      <p:sp>
        <p:nvSpPr>
          <p:cNvPr id="76" name="Google Shape;76;p15"/>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lnSpcReduction="10000"/>
          </a:bodyPr>
          <a:lstStyle/>
          <a:p>
            <a:pPr marL="457200" lvl="0" indent="-323850" algn="l"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Kafka Streams is a library for building streaming applications, specifically applications that transform input Kafka topics into output Kafka topics (or calls to external services, or updates to databases, or whatever). </a:t>
            </a:r>
            <a:endParaRPr sz="1500">
              <a:solidFill>
                <a:srgbClr val="000000"/>
              </a:solidFill>
              <a:highlight>
                <a:srgbClr val="FFFFFF"/>
              </a:highlight>
              <a:latin typeface="Bookman Old Style"/>
              <a:ea typeface="Bookman Old Style"/>
              <a:cs typeface="Bookman Old Style"/>
              <a:sym typeface="Bookman Old Style"/>
            </a:endParaRPr>
          </a:p>
          <a:p>
            <a:pPr marL="457200" lvl="0" indent="-323850" algn="l" rtl="0">
              <a:lnSpc>
                <a:spcPct val="150000"/>
              </a:lnSpc>
              <a:spcBef>
                <a:spcPts val="12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It lets you do this with concise code in a way that is distributed and fault-tolerant. </a:t>
            </a:r>
            <a:endParaRPr sz="1500">
              <a:solidFill>
                <a:srgbClr val="000000"/>
              </a:solidFill>
              <a:highlight>
                <a:srgbClr val="FFFFFF"/>
              </a:highlight>
              <a:latin typeface="Bookman Old Style"/>
              <a:ea typeface="Bookman Old Style"/>
              <a:cs typeface="Bookman Old Style"/>
              <a:sym typeface="Bookman Old Style"/>
            </a:endParaRPr>
          </a:p>
          <a:p>
            <a:pPr marL="457200" lvl="0" indent="-323850" algn="l" rtl="0">
              <a:lnSpc>
                <a:spcPct val="150000"/>
              </a:lnSpc>
              <a:spcBef>
                <a:spcPts val="1000"/>
              </a:spcBef>
              <a:spcAft>
                <a:spcPts val="120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Stream processing is a computer programming paradigm, equivalent to data-flow programming, event stream processing, and reactive programming, that allows some applications to more easily exploit a limited form of parallel processing.</a:t>
            </a:r>
            <a:endParaRPr sz="1500">
              <a:solidFill>
                <a:srgbClr val="000000"/>
              </a:solidFill>
              <a:latin typeface="Bookman Old Style"/>
              <a:ea typeface="Bookman Old Style"/>
              <a:cs typeface="Bookman Old Style"/>
              <a:sym typeface="Bookman Old Style"/>
            </a:endParaRPr>
          </a:p>
        </p:txBody>
      </p:sp>
      <p:pic>
        <p:nvPicPr>
          <p:cNvPr id="77" name="Google Shape;77;p15"/>
          <p:cNvPicPr preferRelativeResize="0"/>
          <p:nvPr/>
        </p:nvPicPr>
        <p:blipFill>
          <a:blip r:embed="rId3">
            <a:alphaModFix/>
          </a:blip>
          <a:stretch>
            <a:fillRect/>
          </a:stretch>
        </p:blipFill>
        <p:spPr>
          <a:xfrm>
            <a:off x="8405275" y="119138"/>
            <a:ext cx="642325" cy="642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body" idx="4294967295"/>
          </p:nvPr>
        </p:nvSpPr>
        <p:spPr>
          <a:xfrm>
            <a:off x="311700" y="508150"/>
            <a:ext cx="8520600" cy="4251000"/>
          </a:xfrm>
          <a:prstGeom prst="rect">
            <a:avLst/>
          </a:prstGeom>
        </p:spPr>
        <p:txBody>
          <a:bodyPr spcFirstLastPara="1" wrap="square" lIns="91425" tIns="91425" rIns="91425" bIns="91425" anchor="t" anchorCtr="0">
            <a:normAutofit/>
          </a:bodyPr>
          <a:lstStyle/>
          <a:p>
            <a:pPr marL="457200" marR="0" lvl="0" indent="-323850" algn="l"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A stream is the most important abstraction provided by Kafka Streams: it represents an unbounded, continuously updating data set, where unbounded means “of unknown or of unlimited size”.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l" rtl="0">
              <a:lnSpc>
                <a:spcPct val="150000"/>
              </a:lnSpc>
              <a:spcBef>
                <a:spcPts val="12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A stream partition is an, ordered, replayable, and fault-tolerant sequence of immutable data records, where a data record is defined as a key-value pair.</a:t>
            </a:r>
            <a:endParaRPr sz="1500">
              <a:solidFill>
                <a:srgbClr val="000000"/>
              </a:solidFill>
              <a:highlight>
                <a:srgbClr val="FFFFFF"/>
              </a:highlight>
              <a:latin typeface="Bookman Old Style"/>
              <a:ea typeface="Bookman Old Style"/>
              <a:cs typeface="Bookman Old Style"/>
              <a:sym typeface="Bookman Old Style"/>
            </a:endParaRPr>
          </a:p>
          <a:p>
            <a:pPr marL="0" lvl="0" indent="0" algn="l" rtl="0">
              <a:spcBef>
                <a:spcPts val="1200"/>
              </a:spcBef>
              <a:spcAft>
                <a:spcPts val="1200"/>
              </a:spcAft>
              <a:buNone/>
            </a:pPr>
            <a:endParaRPr sz="1200">
              <a:solidFill>
                <a:srgbClr val="000000"/>
              </a:solidFill>
              <a:highlight>
                <a:srgbClr val="FFFFFF"/>
              </a:highlight>
              <a:latin typeface="Arial"/>
              <a:ea typeface="Arial"/>
              <a:cs typeface="Arial"/>
              <a:sym typeface="Arial"/>
            </a:endParaRPr>
          </a:p>
        </p:txBody>
      </p:sp>
      <p:pic>
        <p:nvPicPr>
          <p:cNvPr id="83" name="Google Shape;83;p16"/>
          <p:cNvPicPr preferRelativeResize="0"/>
          <p:nvPr/>
        </p:nvPicPr>
        <p:blipFill>
          <a:blip r:embed="rId3">
            <a:alphaModFix/>
          </a:blip>
          <a:stretch>
            <a:fillRect/>
          </a:stretch>
        </p:blipFill>
        <p:spPr>
          <a:xfrm>
            <a:off x="8405275" y="119138"/>
            <a:ext cx="642325" cy="642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body" idx="4294967295"/>
          </p:nvPr>
        </p:nvSpPr>
        <p:spPr>
          <a:xfrm>
            <a:off x="311700" y="681675"/>
            <a:ext cx="8520600" cy="4102500"/>
          </a:xfrm>
          <a:prstGeom prst="rect">
            <a:avLst/>
          </a:prstGeom>
        </p:spPr>
        <p:txBody>
          <a:bodyPr spcFirstLastPara="1" wrap="square" lIns="91425" tIns="91425" rIns="91425" bIns="91425" anchor="t" anchorCtr="0">
            <a:normAutofit/>
          </a:bodyPr>
          <a:lstStyle/>
          <a:p>
            <a:pPr marL="457200" marR="0" lvl="0" indent="-323850" algn="l" rtl="0">
              <a:lnSpc>
                <a:spcPct val="150000"/>
              </a:lnSpc>
              <a:spcBef>
                <a:spcPts val="10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Kafka Streams simplifies application development by building on the Apache Kafka producer and consumer APIs, and leveraging the native capabilities of Kafka to offer data parallelism, distributed coordination, fault tolerance, and operational simplicity.</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l" rtl="0">
              <a:lnSpc>
                <a:spcPct val="150000"/>
              </a:lnSpc>
              <a:spcBef>
                <a:spcPts val="12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Here is the anatomy of an application that uses the Kafka Streams API. </a:t>
            </a:r>
            <a:endParaRPr sz="1500">
              <a:solidFill>
                <a:srgbClr val="000000"/>
              </a:solidFill>
              <a:highlight>
                <a:srgbClr val="FFFFFF"/>
              </a:highlight>
              <a:latin typeface="Bookman Old Style"/>
              <a:ea typeface="Bookman Old Style"/>
              <a:cs typeface="Bookman Old Style"/>
              <a:sym typeface="Bookman Old Style"/>
            </a:endParaRPr>
          </a:p>
          <a:p>
            <a:pPr marL="457200" marR="0" lvl="0" indent="-323850" algn="l" rtl="0">
              <a:lnSpc>
                <a:spcPct val="150000"/>
              </a:lnSpc>
              <a:spcBef>
                <a:spcPts val="1200"/>
              </a:spcBef>
              <a:spcAft>
                <a:spcPts val="0"/>
              </a:spcAft>
              <a:buClr>
                <a:srgbClr val="000000"/>
              </a:buClr>
              <a:buSzPts val="1500"/>
              <a:buFont typeface="Bookman Old Style"/>
              <a:buChar char="●"/>
            </a:pPr>
            <a:r>
              <a:rPr lang="en-GB" sz="1500">
                <a:solidFill>
                  <a:srgbClr val="000000"/>
                </a:solidFill>
                <a:highlight>
                  <a:srgbClr val="FFFFFF"/>
                </a:highlight>
                <a:latin typeface="Bookman Old Style"/>
                <a:ea typeface="Bookman Old Style"/>
                <a:cs typeface="Bookman Old Style"/>
                <a:sym typeface="Bookman Old Style"/>
              </a:rPr>
              <a:t>It provides a logical view of a Kafka Streams application that contains multiple stream threads, that each contain multiple stream tasks.</a:t>
            </a:r>
            <a:endParaRPr sz="1200">
              <a:solidFill>
                <a:srgbClr val="4A4A4A"/>
              </a:solidFill>
              <a:highlight>
                <a:srgbClr val="FFFFFF"/>
              </a:highlight>
              <a:latin typeface="Roboto"/>
              <a:ea typeface="Roboto"/>
              <a:cs typeface="Roboto"/>
              <a:sym typeface="Roboto"/>
            </a:endParaRPr>
          </a:p>
          <a:p>
            <a:pPr marL="0" lvl="0" indent="0" algn="l" rtl="0">
              <a:spcBef>
                <a:spcPts val="1200"/>
              </a:spcBef>
              <a:spcAft>
                <a:spcPts val="1200"/>
              </a:spcAft>
              <a:buNone/>
            </a:pPr>
            <a:endParaRPr/>
          </a:p>
        </p:txBody>
      </p:sp>
      <p:pic>
        <p:nvPicPr>
          <p:cNvPr id="89" name="Google Shape;89;p17"/>
          <p:cNvPicPr preferRelativeResize="0"/>
          <p:nvPr/>
        </p:nvPicPr>
        <p:blipFill>
          <a:blip r:embed="rId3">
            <a:alphaModFix/>
          </a:blip>
          <a:stretch>
            <a:fillRect/>
          </a:stretch>
        </p:blipFill>
        <p:spPr>
          <a:xfrm>
            <a:off x="8405275" y="119138"/>
            <a:ext cx="642325" cy="642325"/>
          </a:xfrm>
          <a:prstGeom prst="rect">
            <a:avLst/>
          </a:prstGeom>
          <a:noFill/>
          <a:ln>
            <a:noFill/>
          </a:ln>
        </p:spPr>
      </p:pic>
    </p:spTree>
  </p:cSld>
  <p:clrMapOvr>
    <a:masterClrMapping/>
  </p:clrMapOvr>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2435</Words>
  <Application>Microsoft Office PowerPoint</Application>
  <PresentationFormat>On-screen Show (16:9)</PresentationFormat>
  <Paragraphs>118</Paragraphs>
  <Slides>39</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Bookman Old Style</vt:lpstr>
      <vt:lpstr>Oswald</vt:lpstr>
      <vt:lpstr>Roboto</vt:lpstr>
      <vt:lpstr>Source Code Pro</vt:lpstr>
      <vt:lpstr>Modern Writer</vt:lpstr>
      <vt:lpstr>KAFKA</vt:lpstr>
      <vt:lpstr>CONTENTS</vt:lpstr>
      <vt:lpstr>PowerPoint Presentation</vt:lpstr>
      <vt:lpstr>PowerPoint Presentation</vt:lpstr>
      <vt:lpstr>PowerPoint Presentation</vt:lpstr>
      <vt:lpstr>PowerPoint Presentation</vt:lpstr>
      <vt:lpstr>Introduction to Streaming</vt:lpstr>
      <vt:lpstr>PowerPoint Presentation</vt:lpstr>
      <vt:lpstr>PowerPoint Presentation</vt:lpstr>
      <vt:lpstr>Introduction to Kafka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Kafka Fundamentals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Kafka Brokers</vt:lpstr>
      <vt:lpstr>PowerPoint Presentation</vt:lpstr>
      <vt:lpstr>PowerPoint Presentation</vt:lpstr>
      <vt:lpstr>Kafka Producer</vt:lpstr>
      <vt:lpstr>PowerPoint Presentation</vt:lpstr>
      <vt:lpstr>PowerPoint Presentation</vt:lpstr>
      <vt:lpstr>PowerPoint Presentation</vt:lpstr>
      <vt:lpstr>PowerPoint Presentation</vt:lpstr>
      <vt:lpstr>Kafka Consumer</vt:lpstr>
      <vt:lpstr>PowerPoint Presentation</vt:lpstr>
      <vt:lpstr>PowerPoint Presentation</vt:lpstr>
      <vt:lpstr>PowerPoint Presentation</vt:lpstr>
      <vt:lpstr>PowerPoint Presentation</vt:lpstr>
      <vt:lpstr>END OF SESSION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KAFKA</dc:title>
  <cp:lastModifiedBy>BHARATH KUMAR</cp:lastModifiedBy>
  <cp:revision>8</cp:revision>
  <dcterms:modified xsi:type="dcterms:W3CDTF">2021-08-19T03:28:19Z</dcterms:modified>
</cp:coreProperties>
</file>